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256" r:id="rId5"/>
    <p:sldId id="259" r:id="rId6"/>
    <p:sldId id="275" r:id="rId7"/>
    <p:sldId id="276" r:id="rId8"/>
    <p:sldId id="264" r:id="rId9"/>
    <p:sldId id="279" r:id="rId10"/>
    <p:sldId id="280" r:id="rId11"/>
    <p:sldId id="281" r:id="rId12"/>
    <p:sldId id="277" r:id="rId13"/>
    <p:sldId id="282" r:id="rId1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guide id="3" pos="192" userDrawn="1">
          <p15:clr>
            <a:srgbClr val="A4A3A4"/>
          </p15:clr>
        </p15:guide>
        <p15:guide id="4" pos="7512" userDrawn="1">
          <p15:clr>
            <a:srgbClr val="A4A3A4"/>
          </p15:clr>
        </p15:guide>
        <p15:guide id="5" orient="horz" pos="216" userDrawn="1">
          <p15:clr>
            <a:srgbClr val="A4A3A4"/>
          </p15:clr>
        </p15:guide>
        <p15:guide id="6" orient="horz" pos="4032" userDrawn="1">
          <p15:clr>
            <a:srgbClr val="A4A3A4"/>
          </p15:clr>
        </p15:guide>
        <p15:guide id="7" orient="horz" pos="6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039"/>
    <a:srgbClr val="ED820D"/>
    <a:srgbClr val="7F7F7F"/>
    <a:srgbClr val="F3952D"/>
    <a:srgbClr val="404040"/>
    <a:srgbClr val="F2C232"/>
    <a:srgbClr val="CE295E"/>
    <a:srgbClr val="A6A6A6"/>
    <a:srgbClr val="F2F2F2"/>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showGuides="1">
      <p:cViewPr varScale="1">
        <p:scale>
          <a:sx n="70" d="100"/>
          <a:sy n="70" d="100"/>
        </p:scale>
        <p:origin x="738" y="72"/>
      </p:cViewPr>
      <p:guideLst>
        <p:guide orient="horz" pos="2424"/>
        <p:guide pos="3840"/>
        <p:guide pos="192"/>
        <p:guide pos="7512"/>
        <p:guide orient="horz" pos="216"/>
        <p:guide orient="horz" pos="4032"/>
        <p:guide orient="horz" pos="696"/>
      </p:guideLst>
    </p:cSldViewPr>
  </p:slideViewPr>
  <p:notesTextViewPr>
    <p:cViewPr>
      <p:scale>
        <a:sx n="1" d="1"/>
        <a:sy n="1" d="1"/>
      </p:scale>
      <p:origin x="0" y="0"/>
    </p:cViewPr>
  </p:notesTextViewPr>
  <p:notesViewPr>
    <p:cSldViewPr snapToGrid="0">
      <p:cViewPr varScale="1">
        <p:scale>
          <a:sx n="88" d="100"/>
          <a:sy n="88" d="100"/>
        </p:scale>
        <p:origin x="30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Ventes</c:v>
                </c:pt>
              </c:strCache>
            </c:strRef>
          </c:tx>
          <c:spPr>
            <a:solidFill>
              <a:srgbClr val="EB7039"/>
            </a:solidFill>
            <a:ln w="41275">
              <a:solidFill>
                <a:schemeClr val="bg1"/>
              </a:solidFill>
            </a:ln>
            <a:effectLst>
              <a:outerShdw blurRad="50800" dist="38100" dir="2700000" algn="tl" rotWithShape="0">
                <a:prstClr val="black">
                  <a:alpha val="20000"/>
                </a:prstClr>
              </a:outerShdw>
            </a:effectLst>
          </c:spPr>
          <c:explosion val="28"/>
          <c:dPt>
            <c:idx val="0"/>
            <c:bubble3D val="0"/>
            <c:explosion val="0"/>
            <c:spPr>
              <a:solidFill>
                <a:srgbClr val="EB7039"/>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1-5B32-498A-BA96-D0931BA13C43}"/>
              </c:ext>
            </c:extLst>
          </c:dPt>
          <c:dPt>
            <c:idx val="1"/>
            <c:bubble3D val="0"/>
            <c:explosion val="0"/>
            <c:spPr>
              <a:solidFill>
                <a:schemeClr val="bg1"/>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3-5B32-498A-BA96-D0931BA13C43}"/>
              </c:ext>
            </c:extLst>
          </c:dPt>
          <c:dPt>
            <c:idx val="2"/>
            <c:bubble3D val="0"/>
            <c:spPr>
              <a:solidFill>
                <a:srgbClr val="EB7039"/>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5-5B32-498A-BA96-D0931BA13C43}"/>
              </c:ext>
            </c:extLst>
          </c:dPt>
          <c:dPt>
            <c:idx val="3"/>
            <c:bubble3D val="0"/>
            <c:spPr>
              <a:solidFill>
                <a:srgbClr val="EB7039"/>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7-5B32-498A-BA96-D0931BA13C43}"/>
              </c:ext>
            </c:extLst>
          </c:dPt>
          <c:cat>
            <c:strRef>
              <c:f>Sheet1!$A$2:$A$3</c:f>
              <c:strCache>
                <c:ptCount val="2"/>
                <c:pt idx="0">
                  <c:v>Lorem Ipsum 01</c:v>
                </c:pt>
                <c:pt idx="1">
                  <c:v>Lorem Ipsum 02</c:v>
                </c:pt>
              </c:strCache>
            </c:strRef>
          </c:cat>
          <c:val>
            <c:numRef>
              <c:f>Sheet1!$B$2:$B$3</c:f>
              <c:numCache>
                <c:formatCode>0%</c:formatCode>
                <c:ptCount val="2"/>
                <c:pt idx="0">
                  <c:v>0.65</c:v>
                </c:pt>
                <c:pt idx="1">
                  <c:v>0.35</c:v>
                </c:pt>
              </c:numCache>
            </c:numRef>
          </c:val>
          <c:extLst xmlns:c16r2="http://schemas.microsoft.com/office/drawing/2015/06/chart">
            <c:ext xmlns:c16="http://schemas.microsoft.com/office/drawing/2014/chart" uri="{C3380CC4-5D6E-409C-BE32-E72D297353CC}">
              <c16:uniqueId val="{00000008-5B32-498A-BA96-D0931BA13C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Ventes</c:v>
                </c:pt>
              </c:strCache>
            </c:strRef>
          </c:tx>
          <c:spPr>
            <a:ln w="41275">
              <a:solidFill>
                <a:schemeClr val="bg1"/>
              </a:solidFill>
            </a:ln>
            <a:effectLst>
              <a:outerShdw blurRad="50800" dist="38100" dir="2700000" algn="tl" rotWithShape="0">
                <a:prstClr val="black">
                  <a:alpha val="20000"/>
                </a:prstClr>
              </a:outerShdw>
            </a:effectLst>
          </c:spPr>
          <c:dPt>
            <c:idx val="0"/>
            <c:bubble3D val="0"/>
            <c:spPr>
              <a:solidFill>
                <a:srgbClr val="7F7F7F"/>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1-5B32-498A-BA96-D0931BA13C43}"/>
              </c:ext>
            </c:extLst>
          </c:dPt>
          <c:dPt>
            <c:idx val="1"/>
            <c:bubble3D val="0"/>
            <c:spPr>
              <a:solidFill>
                <a:schemeClr val="bg1"/>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3-5B32-498A-BA96-D0931BA13C43}"/>
              </c:ext>
            </c:extLst>
          </c:dPt>
          <c:dPt>
            <c:idx val="2"/>
            <c:bubble3D val="0"/>
            <c:spPr>
              <a:solidFill>
                <a:schemeClr val="accent3"/>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5-5B32-498A-BA96-D0931BA13C43}"/>
              </c:ext>
            </c:extLst>
          </c:dPt>
          <c:dPt>
            <c:idx val="3"/>
            <c:bubble3D val="0"/>
            <c:spPr>
              <a:solidFill>
                <a:schemeClr val="accent4"/>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7-5B32-498A-BA96-D0931BA13C43}"/>
              </c:ext>
            </c:extLst>
          </c:dPt>
          <c:cat>
            <c:strRef>
              <c:f>Sheet1!$A$2:$A$3</c:f>
              <c:strCache>
                <c:ptCount val="2"/>
                <c:pt idx="0">
                  <c:v>Lorem Ipsum 01</c:v>
                </c:pt>
                <c:pt idx="1">
                  <c:v>Lorem Ipsum 02</c:v>
                </c:pt>
              </c:strCache>
            </c:strRef>
          </c:cat>
          <c:val>
            <c:numRef>
              <c:f>Sheet1!$B$2:$B$3</c:f>
              <c:numCache>
                <c:formatCode>0%</c:formatCode>
                <c:ptCount val="2"/>
                <c:pt idx="0">
                  <c:v>0.8</c:v>
                </c:pt>
                <c:pt idx="1">
                  <c:v>0.2</c:v>
                </c:pt>
              </c:numCache>
            </c:numRef>
          </c:val>
          <c:extLst xmlns:c16r2="http://schemas.microsoft.com/office/drawing/2015/06/chart">
            <c:ext xmlns:c16="http://schemas.microsoft.com/office/drawing/2014/chart" uri="{C3380CC4-5D6E-409C-BE32-E72D297353CC}">
              <c16:uniqueId val="{00000008-5B32-498A-BA96-D0931BA13C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Ventes</c:v>
                </c:pt>
              </c:strCache>
            </c:strRef>
          </c:tx>
          <c:spPr>
            <a:solidFill>
              <a:schemeClr val="tx1"/>
            </a:solidFill>
            <a:ln w="41275">
              <a:solidFill>
                <a:schemeClr val="bg1"/>
              </a:solidFill>
            </a:ln>
            <a:effectLst>
              <a:outerShdw blurRad="50800" dist="38100" dir="2700000" algn="tl" rotWithShape="0">
                <a:prstClr val="black">
                  <a:alpha val="20000"/>
                </a:prstClr>
              </a:outerShdw>
            </a:effectLst>
          </c:spPr>
          <c:dPt>
            <c:idx val="0"/>
            <c:bubble3D val="0"/>
            <c:spPr>
              <a:solidFill>
                <a:schemeClr val="tx1"/>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1-5B32-498A-BA96-D0931BA13C43}"/>
              </c:ext>
            </c:extLst>
          </c:dPt>
          <c:dPt>
            <c:idx val="1"/>
            <c:bubble3D val="0"/>
            <c:explosion val="1"/>
            <c:spPr>
              <a:solidFill>
                <a:schemeClr val="tx1"/>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3-5B32-498A-BA96-D0931BA13C43}"/>
              </c:ext>
            </c:extLst>
          </c:dPt>
          <c:dPt>
            <c:idx val="2"/>
            <c:bubble3D val="0"/>
            <c:spPr>
              <a:solidFill>
                <a:schemeClr val="tx1"/>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5-5B32-498A-BA96-D0931BA13C43}"/>
              </c:ext>
            </c:extLst>
          </c:dPt>
          <c:dPt>
            <c:idx val="3"/>
            <c:bubble3D val="0"/>
            <c:spPr>
              <a:solidFill>
                <a:schemeClr val="tx1"/>
              </a:solidFill>
              <a:ln w="41275">
                <a:solidFill>
                  <a:schemeClr val="bg1"/>
                </a:solidFill>
              </a:ln>
              <a:effectLst>
                <a:outerShdw blurRad="50800" dist="38100" dir="2700000" algn="tl" rotWithShape="0">
                  <a:prstClr val="black">
                    <a:alpha val="20000"/>
                  </a:prstClr>
                </a:outerShdw>
              </a:effectLst>
            </c:spPr>
            <c:extLst xmlns:c16r2="http://schemas.microsoft.com/office/drawing/2015/06/chart">
              <c:ext xmlns:c16="http://schemas.microsoft.com/office/drawing/2014/chart" uri="{C3380CC4-5D6E-409C-BE32-E72D297353CC}">
                <c16:uniqueId val="{00000007-5B32-498A-BA96-D0931BA13C43}"/>
              </c:ext>
            </c:extLst>
          </c:dPt>
          <c:cat>
            <c:strRef>
              <c:f>Sheet1!$A$2:$A$3</c:f>
              <c:strCache>
                <c:ptCount val="2"/>
                <c:pt idx="0">
                  <c:v>Lorem Ipsum 01</c:v>
                </c:pt>
                <c:pt idx="1">
                  <c:v>Lorem Ipsum 02</c:v>
                </c:pt>
              </c:strCache>
            </c:strRef>
          </c:cat>
          <c:val>
            <c:numRef>
              <c:f>Sheet1!$B$2:$B$3</c:f>
              <c:numCache>
                <c:formatCode>0%</c:formatCode>
                <c:ptCount val="2"/>
                <c:pt idx="0">
                  <c:v>0.45</c:v>
                </c:pt>
                <c:pt idx="1">
                  <c:v>0.55000000000000004</c:v>
                </c:pt>
              </c:numCache>
            </c:numRef>
          </c:val>
          <c:extLst xmlns:c16r2="http://schemas.microsoft.com/office/drawing/2015/06/chart">
            <c:ext xmlns:c16="http://schemas.microsoft.com/office/drawing/2014/chart" uri="{C3380CC4-5D6E-409C-BE32-E72D297353CC}">
              <c16:uniqueId val="{00000008-5B32-498A-BA96-D0931BA13C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Série 1</c:v>
                </c:pt>
              </c:strCache>
            </c:strRef>
          </c:tx>
          <c:spPr>
            <a:ln w="12700" cap="rnd">
              <a:solidFill>
                <a:srgbClr val="ED820D"/>
              </a:solidFill>
              <a:round/>
            </a:ln>
            <a:effectLst/>
          </c:spPr>
          <c:marker>
            <c:symbol val="circle"/>
            <c:size val="5"/>
            <c:spPr>
              <a:solidFill>
                <a:srgbClr val="CE295E"/>
              </a:solidFill>
              <a:ln w="9525">
                <a:noFill/>
              </a:ln>
              <a:effectLst/>
            </c:spPr>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xmlns:c16r2="http://schemas.microsoft.com/office/drawing/2015/06/chart">
            <c:ext xmlns:c16="http://schemas.microsoft.com/office/drawing/2014/chart" uri="{C3380CC4-5D6E-409C-BE32-E72D297353CC}">
              <c16:uniqueId val="{00000000-690E-42EB-81DD-E4D391155CCB}"/>
            </c:ext>
          </c:extLst>
        </c:ser>
        <c:ser>
          <c:idx val="1"/>
          <c:order val="1"/>
          <c:tx>
            <c:strRef>
              <c:f>Sheet1!$C$1</c:f>
              <c:strCache>
                <c:ptCount val="1"/>
                <c:pt idx="0">
                  <c:v>Série 2</c:v>
                </c:pt>
              </c:strCache>
            </c:strRef>
          </c:tx>
          <c:spPr>
            <a:ln w="12700" cap="rnd">
              <a:solidFill>
                <a:srgbClr val="404040"/>
              </a:solidFill>
              <a:round/>
            </a:ln>
            <a:effectLst/>
          </c:spPr>
          <c:marker>
            <c:symbol val="circle"/>
            <c:size val="5"/>
            <c:spPr>
              <a:solidFill>
                <a:srgbClr val="404040"/>
              </a:solidFill>
              <a:ln w="9525">
                <a:noFill/>
              </a:ln>
              <a:effectLst/>
            </c:spPr>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xmlns:c16r2="http://schemas.microsoft.com/office/drawing/2015/06/chart">
            <c:ext xmlns:c16="http://schemas.microsoft.com/office/drawing/2014/chart" uri="{C3380CC4-5D6E-409C-BE32-E72D297353CC}">
              <c16:uniqueId val="{00000001-690E-42EB-81DD-E4D391155CCB}"/>
            </c:ext>
          </c:extLst>
        </c:ser>
        <c:dLbls>
          <c:showLegendKey val="0"/>
          <c:showVal val="0"/>
          <c:showCatName val="0"/>
          <c:showSerName val="0"/>
          <c:showPercent val="0"/>
          <c:showBubbleSize val="0"/>
        </c:dLbls>
        <c:axId val="252910592"/>
        <c:axId val="252911136"/>
      </c:radarChart>
      <c:catAx>
        <c:axId val="252910592"/>
        <c:scaling>
          <c:orientation val="minMax"/>
        </c:scaling>
        <c:delete val="1"/>
        <c:axPos val="b"/>
        <c:numFmt formatCode="m/d/yyyy" sourceLinked="1"/>
        <c:majorTickMark val="none"/>
        <c:minorTickMark val="none"/>
        <c:tickLblPos val="nextTo"/>
        <c:crossAx val="252911136"/>
        <c:crosses val="autoZero"/>
        <c:auto val="1"/>
        <c:lblAlgn val="ctr"/>
        <c:lblOffset val="100"/>
        <c:noMultiLvlLbl val="0"/>
      </c:catAx>
      <c:valAx>
        <c:axId val="252911136"/>
        <c:scaling>
          <c:orientation val="minMax"/>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crossAx val="252910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555DE61D-30EF-4C9B-8D44-E691F32398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 xmlns:a16="http://schemas.microsoft.com/office/drawing/2014/main" id="{2B68B3DF-723E-432F-969B-97B388C9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D616270-690E-49A1-B76D-09755A848D0B}" type="datetime1">
              <a:rPr lang="fr-FR" smtClean="0"/>
              <a:t>11/02/2021</a:t>
            </a:fld>
            <a:endParaRPr lang="fr-FR"/>
          </a:p>
        </p:txBody>
      </p:sp>
      <p:sp>
        <p:nvSpPr>
          <p:cNvPr id="4" name="Espace réservé du pied de page 3">
            <a:extLst>
              <a:ext uri="{FF2B5EF4-FFF2-40B4-BE49-F238E27FC236}">
                <a16:creationId xmlns="" xmlns:a16="http://schemas.microsoft.com/office/drawing/2014/main" id="{10D9C936-9EF8-46A3-B2D4-DE8362A54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 xmlns:a16="http://schemas.microsoft.com/office/drawing/2014/main" id="{E9F7898E-02B9-4C24-8F47-60A833CD36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723B91B-56FA-44FF-A036-17B4166BAD1A}" type="slidenum">
              <a:rPr lang="fr-FR" smtClean="0"/>
              <a:t>‹N°›</a:t>
            </a:fld>
            <a:endParaRPr lang="fr-FR"/>
          </a:p>
        </p:txBody>
      </p:sp>
    </p:spTree>
    <p:extLst>
      <p:ext uri="{BB962C8B-B14F-4D97-AF65-F5344CB8AC3E}">
        <p14:creationId xmlns:p14="http://schemas.microsoft.com/office/powerpoint/2010/main" val="1377250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2E284A4-61CB-4CE6-B318-16855430C475}" type="datetime1">
              <a:rPr lang="fr-FR" noProof="0" smtClean="0"/>
              <a:t>11/02/2021</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48DEA9-6F4F-4540-9E5D-C6F39079AF72}" type="slidenum">
              <a:rPr lang="fr-FR" noProof="0" smtClean="0"/>
              <a:t>‹N°›</a:t>
            </a:fld>
            <a:endParaRPr lang="fr-FR" noProof="0"/>
          </a:p>
        </p:txBody>
      </p:sp>
    </p:spTree>
    <p:extLst>
      <p:ext uri="{BB962C8B-B14F-4D97-AF65-F5344CB8AC3E}">
        <p14:creationId xmlns:p14="http://schemas.microsoft.com/office/powerpoint/2010/main" val="21336591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1</a:t>
            </a:fld>
            <a:endParaRPr lang="fr-FR"/>
          </a:p>
        </p:txBody>
      </p:sp>
    </p:spTree>
    <p:extLst>
      <p:ext uri="{BB962C8B-B14F-4D97-AF65-F5344CB8AC3E}">
        <p14:creationId xmlns:p14="http://schemas.microsoft.com/office/powerpoint/2010/main" val="342925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10</a:t>
            </a:fld>
            <a:endParaRPr lang="fr-FR"/>
          </a:p>
        </p:txBody>
      </p:sp>
    </p:spTree>
    <p:extLst>
      <p:ext uri="{BB962C8B-B14F-4D97-AF65-F5344CB8AC3E}">
        <p14:creationId xmlns:p14="http://schemas.microsoft.com/office/powerpoint/2010/main" val="357024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2</a:t>
            </a:fld>
            <a:endParaRPr lang="fr-FR"/>
          </a:p>
        </p:txBody>
      </p:sp>
    </p:spTree>
    <p:extLst>
      <p:ext uri="{BB962C8B-B14F-4D97-AF65-F5344CB8AC3E}">
        <p14:creationId xmlns:p14="http://schemas.microsoft.com/office/powerpoint/2010/main" val="186013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3</a:t>
            </a:fld>
            <a:endParaRPr lang="fr-FR"/>
          </a:p>
        </p:txBody>
      </p:sp>
    </p:spTree>
    <p:extLst>
      <p:ext uri="{BB962C8B-B14F-4D97-AF65-F5344CB8AC3E}">
        <p14:creationId xmlns:p14="http://schemas.microsoft.com/office/powerpoint/2010/main" val="427457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4</a:t>
            </a:fld>
            <a:endParaRPr lang="fr-FR"/>
          </a:p>
        </p:txBody>
      </p:sp>
    </p:spTree>
    <p:extLst>
      <p:ext uri="{BB962C8B-B14F-4D97-AF65-F5344CB8AC3E}">
        <p14:creationId xmlns:p14="http://schemas.microsoft.com/office/powerpoint/2010/main" val="224713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5</a:t>
            </a:fld>
            <a:endParaRPr lang="fr-FR"/>
          </a:p>
        </p:txBody>
      </p:sp>
    </p:spTree>
    <p:extLst>
      <p:ext uri="{BB962C8B-B14F-4D97-AF65-F5344CB8AC3E}">
        <p14:creationId xmlns:p14="http://schemas.microsoft.com/office/powerpoint/2010/main" val="409535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6</a:t>
            </a:fld>
            <a:endParaRPr lang="fr-FR"/>
          </a:p>
        </p:txBody>
      </p:sp>
    </p:spTree>
    <p:extLst>
      <p:ext uri="{BB962C8B-B14F-4D97-AF65-F5344CB8AC3E}">
        <p14:creationId xmlns:p14="http://schemas.microsoft.com/office/powerpoint/2010/main" val="311605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7</a:t>
            </a:fld>
            <a:endParaRPr lang="fr-FR"/>
          </a:p>
        </p:txBody>
      </p:sp>
    </p:spTree>
    <p:extLst>
      <p:ext uri="{BB962C8B-B14F-4D97-AF65-F5344CB8AC3E}">
        <p14:creationId xmlns:p14="http://schemas.microsoft.com/office/powerpoint/2010/main" val="218464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8</a:t>
            </a:fld>
            <a:endParaRPr lang="fr-FR"/>
          </a:p>
        </p:txBody>
      </p:sp>
    </p:spTree>
    <p:extLst>
      <p:ext uri="{BB962C8B-B14F-4D97-AF65-F5344CB8AC3E}">
        <p14:creationId xmlns:p14="http://schemas.microsoft.com/office/powerpoint/2010/main" val="243814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7F48DEA9-6F4F-4540-9E5D-C6F39079AF72}" type="slidenum">
              <a:rPr lang="fr-FR" smtClean="0"/>
              <a:t>9</a:t>
            </a:fld>
            <a:endParaRPr lang="fr-FR"/>
          </a:p>
        </p:txBody>
      </p:sp>
    </p:spTree>
    <p:extLst>
      <p:ext uri="{BB962C8B-B14F-4D97-AF65-F5344CB8AC3E}">
        <p14:creationId xmlns:p14="http://schemas.microsoft.com/office/powerpoint/2010/main" val="129519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959AFCD-CC86-4465-AD95-85D2B9349B6C}"/>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fr-FR" noProof="0"/>
              <a:t>Modifiez le style du titre</a:t>
            </a:r>
          </a:p>
        </p:txBody>
      </p:sp>
      <p:sp>
        <p:nvSpPr>
          <p:cNvPr id="3" name="Sous-titre 2">
            <a:extLst>
              <a:ext uri="{FF2B5EF4-FFF2-40B4-BE49-F238E27FC236}">
                <a16:creationId xmlns="" xmlns:a16="http://schemas.microsoft.com/office/drawing/2014/main" id="{88607509-85B2-495C-82A8-989CA9862B09}"/>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a:extLst>
              <a:ext uri="{FF2B5EF4-FFF2-40B4-BE49-F238E27FC236}">
                <a16:creationId xmlns="" xmlns:a16="http://schemas.microsoft.com/office/drawing/2014/main" id="{2EAB0AA9-8E90-484A-ADD9-31AA1A53D7BA}"/>
              </a:ext>
            </a:extLst>
          </p:cNvPr>
          <p:cNvSpPr>
            <a:spLocks noGrp="1"/>
          </p:cNvSpPr>
          <p:nvPr>
            <p:ph type="dt" sz="half" idx="10"/>
          </p:nvPr>
        </p:nvSpPr>
        <p:spPr/>
        <p:txBody>
          <a:bodyPr rtlCol="0"/>
          <a:lstStyle/>
          <a:p>
            <a:pPr rtl="0"/>
            <a:fld id="{274F5311-0082-474C-8C15-C5B51FABEDA4}" type="datetime1">
              <a:rPr lang="fr-FR" noProof="0" smtClean="0"/>
              <a:t>11/02/2021</a:t>
            </a:fld>
            <a:endParaRPr lang="fr-FR" noProof="0"/>
          </a:p>
        </p:txBody>
      </p:sp>
      <p:sp>
        <p:nvSpPr>
          <p:cNvPr id="5" name="Espace réservé du pied de page 4">
            <a:extLst>
              <a:ext uri="{FF2B5EF4-FFF2-40B4-BE49-F238E27FC236}">
                <a16:creationId xmlns="" xmlns:a16="http://schemas.microsoft.com/office/drawing/2014/main" id="{B278E9EE-6889-428D-B6A1-8BAC3E3F5E4B}"/>
              </a:ext>
            </a:extLst>
          </p:cNvPr>
          <p:cNvSpPr>
            <a:spLocks noGrp="1"/>
          </p:cNvSpPr>
          <p:nvPr>
            <p:ph type="ftr" sz="quarter" idx="11"/>
          </p:nvPr>
        </p:nvSpPr>
        <p:spPr/>
        <p:txBody>
          <a:bodyPr rtlCol="0"/>
          <a:lstStyle/>
          <a:p>
            <a:pPr rtl="0"/>
            <a:r>
              <a:rPr lang="fr-FR" noProof="0"/>
              <a:t>Votre logo ici</a:t>
            </a:r>
          </a:p>
        </p:txBody>
      </p:sp>
      <p:sp>
        <p:nvSpPr>
          <p:cNvPr id="6" name="Espace réservé du numéro de diapositive 5">
            <a:extLst>
              <a:ext uri="{FF2B5EF4-FFF2-40B4-BE49-F238E27FC236}">
                <a16:creationId xmlns="" xmlns:a16="http://schemas.microsoft.com/office/drawing/2014/main" id="{B6E1D2A5-6CD9-436C-958A-CC73AA34DEE5}"/>
              </a:ext>
            </a:extLst>
          </p:cNvPr>
          <p:cNvSpPr>
            <a:spLocks noGrp="1"/>
          </p:cNvSpPr>
          <p:nvPr>
            <p:ph type="sldNum" sz="quarter" idx="12"/>
          </p:nvPr>
        </p:nvSpPr>
        <p:spPr/>
        <p:txBody>
          <a:bodyPr rtlCol="0"/>
          <a:lstStyle/>
          <a:p>
            <a:pPr rtl="0"/>
            <a:fld id="{0FD50806-BABF-4915-9689-3B9956D1C75C}" type="slidenum">
              <a:rPr lang="fr-FR" noProof="0" smtClean="0"/>
              <a:t>‹N°›</a:t>
            </a:fld>
            <a:endParaRPr lang="fr-FR" noProof="0"/>
          </a:p>
        </p:txBody>
      </p:sp>
    </p:spTree>
    <p:extLst>
      <p:ext uri="{BB962C8B-B14F-4D97-AF65-F5344CB8AC3E}">
        <p14:creationId xmlns:p14="http://schemas.microsoft.com/office/powerpoint/2010/main" val="346556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rtlCol="0" anchor="t">
            <a:spAutoFit/>
          </a:bodyPr>
          <a:lstStyle>
            <a:lvl1pPr algn="ctr">
              <a:defRPr sz="3600" cap="all" baseline="0">
                <a:solidFill>
                  <a:schemeClr val="tx1">
                    <a:lumMod val="75000"/>
                    <a:lumOff val="25000"/>
                  </a:schemeClr>
                </a:solidFill>
              </a:defRPr>
            </a:lvl1pPr>
          </a:lstStyle>
          <a:p>
            <a:pPr rtl="0"/>
            <a:r>
              <a:rPr lang="fr-FR" noProof="0"/>
              <a:t>Modifiez le style du titre</a:t>
            </a:r>
          </a:p>
        </p:txBody>
      </p:sp>
      <p:sp>
        <p:nvSpPr>
          <p:cNvPr id="4" name="Espace réservé du pied de page 3">
            <a:extLst>
              <a:ext uri="{FF2B5EF4-FFF2-40B4-BE49-F238E27FC236}">
                <a16:creationId xmlns="" xmlns:a16="http://schemas.microsoft.com/office/drawing/2014/main" id="{CC86F3C5-5D77-43F9-92A6-DE0777BBB6A5}"/>
              </a:ext>
            </a:extLst>
          </p:cNvPr>
          <p:cNvSpPr>
            <a:spLocks noGrp="1"/>
          </p:cNvSpPr>
          <p:nvPr>
            <p:ph type="ftr" sz="quarter" idx="11"/>
          </p:nvPr>
        </p:nvSpPr>
        <p:spPr>
          <a:xfrm>
            <a:off x="10263187" y="6509710"/>
            <a:ext cx="1561696" cy="276999"/>
          </a:xfrm>
        </p:spPr>
        <p:txBody>
          <a:bodyPr rtlCol="0">
            <a:spAutoFit/>
          </a:bodyPr>
          <a:lstStyle>
            <a:lvl1pPr>
              <a:defRPr>
                <a:solidFill>
                  <a:schemeClr val="tx1">
                    <a:lumMod val="75000"/>
                    <a:lumOff val="25000"/>
                  </a:schemeClr>
                </a:solidFill>
              </a:defRPr>
            </a:lvl1pPr>
          </a:lstStyle>
          <a:p>
            <a:pPr rtl="0"/>
            <a:r>
              <a:rPr lang="fr-FR" noProof="0"/>
              <a:t>Votre logo ici</a:t>
            </a:r>
          </a:p>
        </p:txBody>
      </p:sp>
      <p:sp>
        <p:nvSpPr>
          <p:cNvPr id="6" name="Rectangle 5">
            <a:extLst>
              <a:ext uri="{FF2B5EF4-FFF2-40B4-BE49-F238E27FC236}">
                <a16:creationId xmlns="" xmlns:a16="http://schemas.microsoft.com/office/drawing/2014/main" id="{CCB4FB46-0511-4A20-A9DA-85B06B5DF611}"/>
              </a:ext>
            </a:extLst>
          </p:cNvPr>
          <p:cNvSpPr/>
          <p:nvPr userDrawn="1"/>
        </p:nvSpPr>
        <p:spPr>
          <a:xfrm>
            <a:off x="0" y="6511448"/>
            <a:ext cx="10263189"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 xmlns:a16="http://schemas.microsoft.com/office/drawing/2014/main" id="{FA583AD1-0683-4B68-832E-79E5AC88DF1C}"/>
              </a:ext>
            </a:extLst>
          </p:cNvPr>
          <p:cNvSpPr/>
          <p:nvPr userDrawn="1"/>
        </p:nvSpPr>
        <p:spPr>
          <a:xfrm>
            <a:off x="11620500" y="525817"/>
            <a:ext cx="571500" cy="49244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000" noProof="0">
              <a:solidFill>
                <a:schemeClr val="tx1">
                  <a:lumMod val="75000"/>
                  <a:lumOff val="25000"/>
                </a:schemeClr>
              </a:solidFill>
            </a:endParaRPr>
          </a:p>
        </p:txBody>
      </p:sp>
      <p:sp>
        <p:nvSpPr>
          <p:cNvPr id="15" name="Rectangle 14">
            <a:extLst>
              <a:ext uri="{FF2B5EF4-FFF2-40B4-BE49-F238E27FC236}">
                <a16:creationId xmlns="" xmlns:a16="http://schemas.microsoft.com/office/drawing/2014/main" id="{9EB2F141-1AB9-4751-90A0-65BD481D8563}"/>
              </a:ext>
            </a:extLst>
          </p:cNvPr>
          <p:cNvSpPr/>
          <p:nvPr userDrawn="1"/>
        </p:nvSpPr>
        <p:spPr>
          <a:xfrm>
            <a:off x="11824884" y="6511448"/>
            <a:ext cx="367116"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 xmlns:a16="http://schemas.microsoft.com/office/drawing/2014/main" id="{ED94255E-A54B-4118-B827-E0382D3A093F}"/>
              </a:ext>
            </a:extLst>
          </p:cNvPr>
          <p:cNvSpPr>
            <a:spLocks noGrp="1"/>
          </p:cNvSpPr>
          <p:nvPr>
            <p:ph type="sldNum" sz="quarter" idx="12"/>
          </p:nvPr>
        </p:nvSpPr>
        <p:spPr>
          <a:xfrm>
            <a:off x="11706225" y="589475"/>
            <a:ext cx="428625" cy="365125"/>
          </a:xfrm>
        </p:spPr>
        <p:txBody>
          <a:bodyPr rtlCol="0"/>
          <a:lstStyle>
            <a:lvl1pPr algn="ctr">
              <a:defRPr sz="1000">
                <a:solidFill>
                  <a:schemeClr val="bg1"/>
                </a:solidFill>
              </a:defRPr>
            </a:lvl1pPr>
          </a:lstStyle>
          <a:p>
            <a:pPr rtl="0"/>
            <a:fld id="{0FD50806-BABF-4915-9689-3B9956D1C75C}" type="slidenum">
              <a:rPr lang="fr-FR" noProof="0" smtClean="0"/>
              <a:pPr/>
              <a:t>‹N°›</a:t>
            </a:fld>
            <a:endParaRPr lang="fr-FR" noProof="0"/>
          </a:p>
        </p:txBody>
      </p:sp>
      <p:grpSp>
        <p:nvGrpSpPr>
          <p:cNvPr id="16" name="Groupe 15">
            <a:extLst>
              <a:ext uri="{FF2B5EF4-FFF2-40B4-BE49-F238E27FC236}">
                <a16:creationId xmlns="" xmlns:a16="http://schemas.microsoft.com/office/drawing/2014/main" id="{133619BB-9A09-40D9-A9F1-A026ABABCFBF}"/>
              </a:ext>
            </a:extLst>
          </p:cNvPr>
          <p:cNvGrpSpPr/>
          <p:nvPr userDrawn="1"/>
        </p:nvGrpSpPr>
        <p:grpSpPr>
          <a:xfrm>
            <a:off x="334126" y="6577411"/>
            <a:ext cx="1084573" cy="141598"/>
            <a:chOff x="334126" y="6490192"/>
            <a:chExt cx="1084573" cy="141598"/>
          </a:xfrm>
        </p:grpSpPr>
        <p:sp>
          <p:nvSpPr>
            <p:cNvPr id="17" name="Rectangle : Coins arrondis 16">
              <a:extLst>
                <a:ext uri="{FF2B5EF4-FFF2-40B4-BE49-F238E27FC236}">
                  <a16:creationId xmlns="" xmlns:a16="http://schemas.microsoft.com/office/drawing/2014/main" id="{606B9428-3B49-42EA-ACD3-FF049EF21512}"/>
                </a:ext>
              </a:extLst>
            </p:cNvPr>
            <p:cNvSpPr/>
            <p:nvPr/>
          </p:nvSpPr>
          <p:spPr>
            <a:xfrm rot="18900000" flipH="1">
              <a:off x="334126" y="6490192"/>
              <a:ext cx="141598" cy="141598"/>
            </a:xfrm>
            <a:prstGeom prst="roundRect">
              <a:avLst>
                <a:gd name="adj" fmla="val 11080"/>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Rectangle : Coins arrondis 17">
              <a:extLst>
                <a:ext uri="{FF2B5EF4-FFF2-40B4-BE49-F238E27FC236}">
                  <a16:creationId xmlns="" xmlns:a16="http://schemas.microsoft.com/office/drawing/2014/main" id="{A069E56F-ACCE-4A35-B24D-58EA37E4CEA1}"/>
                </a:ext>
              </a:extLst>
            </p:cNvPr>
            <p:cNvSpPr/>
            <p:nvPr/>
          </p:nvSpPr>
          <p:spPr>
            <a:xfrm rot="18900000" flipH="1">
              <a:off x="648451" y="6490192"/>
              <a:ext cx="141598" cy="141598"/>
            </a:xfrm>
            <a:prstGeom prst="roundRect">
              <a:avLst>
                <a:gd name="adj" fmla="val 110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Rectangle : Coins arrondis 18">
              <a:extLst>
                <a:ext uri="{FF2B5EF4-FFF2-40B4-BE49-F238E27FC236}">
                  <a16:creationId xmlns="" xmlns:a16="http://schemas.microsoft.com/office/drawing/2014/main" id="{5465AED1-A4C5-416C-90F3-39CC10CEEAF1}"/>
                </a:ext>
              </a:extLst>
            </p:cNvPr>
            <p:cNvSpPr/>
            <p:nvPr/>
          </p:nvSpPr>
          <p:spPr>
            <a:xfrm rot="18900000" flipH="1">
              <a:off x="962776" y="6490192"/>
              <a:ext cx="141598" cy="141598"/>
            </a:xfrm>
            <a:prstGeom prst="roundRect">
              <a:avLst>
                <a:gd name="adj" fmla="val 1108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Rectangle : Coins arrondis 19">
              <a:extLst>
                <a:ext uri="{FF2B5EF4-FFF2-40B4-BE49-F238E27FC236}">
                  <a16:creationId xmlns="" xmlns:a16="http://schemas.microsoft.com/office/drawing/2014/main" id="{411431DD-99C5-48BB-92EB-730E9F76D556}"/>
                </a:ext>
              </a:extLst>
            </p:cNvPr>
            <p:cNvSpPr/>
            <p:nvPr/>
          </p:nvSpPr>
          <p:spPr>
            <a:xfrm rot="18900000" flipH="1">
              <a:off x="1277101" y="6490192"/>
              <a:ext cx="141598" cy="141598"/>
            </a:xfrm>
            <a:prstGeom prst="roundRect">
              <a:avLst>
                <a:gd name="adj" fmla="val 1108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146382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pied de page 3">
            <a:extLst>
              <a:ext uri="{FF2B5EF4-FFF2-40B4-BE49-F238E27FC236}">
                <a16:creationId xmlns="" xmlns:a16="http://schemas.microsoft.com/office/drawing/2014/main" id="{F7129C65-954E-43EB-9F6A-C97D1F5801F6}"/>
              </a:ext>
            </a:extLst>
          </p:cNvPr>
          <p:cNvSpPr>
            <a:spLocks noGrp="1"/>
          </p:cNvSpPr>
          <p:nvPr>
            <p:ph type="ftr" sz="quarter" idx="11"/>
          </p:nvPr>
        </p:nvSpPr>
        <p:spPr>
          <a:xfrm>
            <a:off x="10263187" y="6509710"/>
            <a:ext cx="1561696" cy="276999"/>
          </a:xfrm>
        </p:spPr>
        <p:txBody>
          <a:bodyPr rtlCol="0">
            <a:spAutoFit/>
          </a:bodyPr>
          <a:lstStyle>
            <a:lvl1pPr>
              <a:defRPr>
                <a:solidFill>
                  <a:schemeClr val="tx1">
                    <a:lumMod val="75000"/>
                    <a:lumOff val="25000"/>
                  </a:schemeClr>
                </a:solidFill>
              </a:defRPr>
            </a:lvl1pPr>
          </a:lstStyle>
          <a:p>
            <a:pPr rtl="0"/>
            <a:r>
              <a:rPr lang="fr-FR" noProof="0"/>
              <a:t>Votre logo ici</a:t>
            </a:r>
          </a:p>
        </p:txBody>
      </p:sp>
      <p:sp>
        <p:nvSpPr>
          <p:cNvPr id="6" name="Rectangle 5">
            <a:extLst>
              <a:ext uri="{FF2B5EF4-FFF2-40B4-BE49-F238E27FC236}">
                <a16:creationId xmlns="" xmlns:a16="http://schemas.microsoft.com/office/drawing/2014/main" id="{98C9F7F1-EEC7-46BD-A1BF-A84E2080AB06}"/>
              </a:ext>
            </a:extLst>
          </p:cNvPr>
          <p:cNvSpPr/>
          <p:nvPr userDrawn="1"/>
        </p:nvSpPr>
        <p:spPr>
          <a:xfrm>
            <a:off x="0" y="6511448"/>
            <a:ext cx="10263189"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Rectangle 6">
            <a:extLst>
              <a:ext uri="{FF2B5EF4-FFF2-40B4-BE49-F238E27FC236}">
                <a16:creationId xmlns="" xmlns:a16="http://schemas.microsoft.com/office/drawing/2014/main" id="{3D697E84-B24C-45E1-B5E2-2055DC460E2B}"/>
              </a:ext>
            </a:extLst>
          </p:cNvPr>
          <p:cNvSpPr/>
          <p:nvPr userDrawn="1"/>
        </p:nvSpPr>
        <p:spPr>
          <a:xfrm>
            <a:off x="11620500" y="525817"/>
            <a:ext cx="571500" cy="49244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000" noProof="0">
              <a:solidFill>
                <a:schemeClr val="tx1">
                  <a:lumMod val="75000"/>
                  <a:lumOff val="25000"/>
                </a:schemeClr>
              </a:solidFill>
            </a:endParaRPr>
          </a:p>
        </p:txBody>
      </p:sp>
      <p:sp>
        <p:nvSpPr>
          <p:cNvPr id="13" name="Rectangle 12">
            <a:extLst>
              <a:ext uri="{FF2B5EF4-FFF2-40B4-BE49-F238E27FC236}">
                <a16:creationId xmlns="" xmlns:a16="http://schemas.microsoft.com/office/drawing/2014/main" id="{CA86CD30-C1F7-4F1C-A2BE-296375984BEE}"/>
              </a:ext>
            </a:extLst>
          </p:cNvPr>
          <p:cNvSpPr/>
          <p:nvPr userDrawn="1"/>
        </p:nvSpPr>
        <p:spPr>
          <a:xfrm>
            <a:off x="11824884" y="6511448"/>
            <a:ext cx="367116"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Espace réservé du numéro de diapositive 4">
            <a:extLst>
              <a:ext uri="{FF2B5EF4-FFF2-40B4-BE49-F238E27FC236}">
                <a16:creationId xmlns="" xmlns:a16="http://schemas.microsoft.com/office/drawing/2014/main" id="{CBA262D7-A96F-4408-8F02-4886014BC2D4}"/>
              </a:ext>
            </a:extLst>
          </p:cNvPr>
          <p:cNvSpPr>
            <a:spLocks noGrp="1"/>
          </p:cNvSpPr>
          <p:nvPr>
            <p:ph type="sldNum" sz="quarter" idx="12"/>
          </p:nvPr>
        </p:nvSpPr>
        <p:spPr>
          <a:xfrm>
            <a:off x="11706225" y="589475"/>
            <a:ext cx="419100" cy="365125"/>
          </a:xfrm>
        </p:spPr>
        <p:txBody>
          <a:bodyPr rtlCol="0"/>
          <a:lstStyle>
            <a:lvl1pPr algn="ctr">
              <a:defRPr sz="1000">
                <a:solidFill>
                  <a:schemeClr val="bg1"/>
                </a:solidFill>
              </a:defRPr>
            </a:lvl1pPr>
          </a:lstStyle>
          <a:p>
            <a:pPr rtl="0"/>
            <a:fld id="{0FD50806-BABF-4915-9689-3B9956D1C75C}" type="slidenum">
              <a:rPr lang="fr-FR" noProof="0" smtClean="0"/>
              <a:pPr/>
              <a:t>‹N°›</a:t>
            </a:fld>
            <a:endParaRPr lang="fr-FR" noProof="0"/>
          </a:p>
        </p:txBody>
      </p:sp>
      <p:grpSp>
        <p:nvGrpSpPr>
          <p:cNvPr id="15" name="Groupe 14">
            <a:extLst>
              <a:ext uri="{FF2B5EF4-FFF2-40B4-BE49-F238E27FC236}">
                <a16:creationId xmlns="" xmlns:a16="http://schemas.microsoft.com/office/drawing/2014/main" id="{75309FA6-F672-455E-955D-B63C2E15B767}"/>
              </a:ext>
            </a:extLst>
          </p:cNvPr>
          <p:cNvGrpSpPr/>
          <p:nvPr userDrawn="1"/>
        </p:nvGrpSpPr>
        <p:grpSpPr>
          <a:xfrm>
            <a:off x="334126" y="6577411"/>
            <a:ext cx="1084573" cy="141598"/>
            <a:chOff x="334126" y="6490192"/>
            <a:chExt cx="1084573" cy="141598"/>
          </a:xfrm>
        </p:grpSpPr>
        <p:sp>
          <p:nvSpPr>
            <p:cNvPr id="16" name="Rectangle : Coins arrondis 15">
              <a:extLst>
                <a:ext uri="{FF2B5EF4-FFF2-40B4-BE49-F238E27FC236}">
                  <a16:creationId xmlns="" xmlns:a16="http://schemas.microsoft.com/office/drawing/2014/main" id="{14FEBCF0-94B1-404B-8C9F-2DCA574C8B2D}"/>
                </a:ext>
              </a:extLst>
            </p:cNvPr>
            <p:cNvSpPr/>
            <p:nvPr/>
          </p:nvSpPr>
          <p:spPr>
            <a:xfrm rot="18900000" flipH="1">
              <a:off x="334126" y="6490192"/>
              <a:ext cx="141598" cy="141598"/>
            </a:xfrm>
            <a:prstGeom prst="roundRect">
              <a:avLst>
                <a:gd name="adj" fmla="val 11080"/>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Rectangle : Coins arrondis 16">
              <a:extLst>
                <a:ext uri="{FF2B5EF4-FFF2-40B4-BE49-F238E27FC236}">
                  <a16:creationId xmlns="" xmlns:a16="http://schemas.microsoft.com/office/drawing/2014/main" id="{A76D0EC6-9588-45EE-90D4-6E4C69D39683}"/>
                </a:ext>
              </a:extLst>
            </p:cNvPr>
            <p:cNvSpPr/>
            <p:nvPr/>
          </p:nvSpPr>
          <p:spPr>
            <a:xfrm rot="18900000" flipH="1">
              <a:off x="648451" y="6490192"/>
              <a:ext cx="141598" cy="141598"/>
            </a:xfrm>
            <a:prstGeom prst="roundRect">
              <a:avLst>
                <a:gd name="adj" fmla="val 110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Rectangle : Coins arrondis 17">
              <a:extLst>
                <a:ext uri="{FF2B5EF4-FFF2-40B4-BE49-F238E27FC236}">
                  <a16:creationId xmlns="" xmlns:a16="http://schemas.microsoft.com/office/drawing/2014/main" id="{987DA7BA-10C8-4993-9A03-3A5333A3916C}"/>
                </a:ext>
              </a:extLst>
            </p:cNvPr>
            <p:cNvSpPr/>
            <p:nvPr/>
          </p:nvSpPr>
          <p:spPr>
            <a:xfrm rot="18900000" flipH="1">
              <a:off x="962776" y="6490192"/>
              <a:ext cx="141598" cy="141598"/>
            </a:xfrm>
            <a:prstGeom prst="roundRect">
              <a:avLst>
                <a:gd name="adj" fmla="val 1108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Rectangle : Coins arrondis 18">
              <a:extLst>
                <a:ext uri="{FF2B5EF4-FFF2-40B4-BE49-F238E27FC236}">
                  <a16:creationId xmlns="" xmlns:a16="http://schemas.microsoft.com/office/drawing/2014/main" id="{19BB0092-77B4-406B-A737-5C223E99A5A5}"/>
                </a:ext>
              </a:extLst>
            </p:cNvPr>
            <p:cNvSpPr/>
            <p:nvPr/>
          </p:nvSpPr>
          <p:spPr>
            <a:xfrm rot="18900000" flipH="1">
              <a:off x="1277101" y="6490192"/>
              <a:ext cx="141598" cy="141598"/>
            </a:xfrm>
            <a:prstGeom prst="roundRect">
              <a:avLst>
                <a:gd name="adj" fmla="val 1108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291381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784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79759117-0F16-48ED-9718-C5D09846F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 xmlns:a16="http://schemas.microsoft.com/office/drawing/2014/main" id="{FAB745ED-7A57-4683-810C-5E5003926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 xmlns:a16="http://schemas.microsoft.com/office/drawing/2014/main" id="{E365B1BF-AD50-4239-805D-33B3AEE52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95028CE-1BE9-409B-AC17-6C7A63024769}" type="datetime1">
              <a:rPr lang="fr-FR" noProof="0" smtClean="0"/>
              <a:t>11/02/2021</a:t>
            </a:fld>
            <a:endParaRPr lang="fr-FR" noProof="0"/>
          </a:p>
        </p:txBody>
      </p:sp>
      <p:sp>
        <p:nvSpPr>
          <p:cNvPr id="5" name="Espace réservé du pied de page 4">
            <a:extLst>
              <a:ext uri="{FF2B5EF4-FFF2-40B4-BE49-F238E27FC236}">
                <a16:creationId xmlns="" xmlns:a16="http://schemas.microsoft.com/office/drawing/2014/main" id="{CB879871-3CD6-4A1B-A275-2552C7EBC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FR" noProof="0"/>
              <a:t>Votre logo ici</a:t>
            </a:r>
          </a:p>
        </p:txBody>
      </p:sp>
      <p:sp>
        <p:nvSpPr>
          <p:cNvPr id="6" name="Espace réservé du numéro de diapositive 5">
            <a:extLst>
              <a:ext uri="{FF2B5EF4-FFF2-40B4-BE49-F238E27FC236}">
                <a16:creationId xmlns="" xmlns:a16="http://schemas.microsoft.com/office/drawing/2014/main" id="{33081636-41B2-41A0-9EEE-E0104F888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FD50806-BABF-4915-9689-3B9956D1C75C}" type="slidenum">
              <a:rPr lang="fr-FR" noProof="0" smtClean="0"/>
              <a:t>‹N°›</a:t>
            </a:fld>
            <a:endParaRPr lang="fr-FR" noProof="0"/>
          </a:p>
        </p:txBody>
      </p:sp>
    </p:spTree>
    <p:extLst>
      <p:ext uri="{BB962C8B-B14F-4D97-AF65-F5344CB8AC3E}">
        <p14:creationId xmlns:p14="http://schemas.microsoft.com/office/powerpoint/2010/main" val="111663403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descr="Image d’une ville. ">
            <a:extLst>
              <a:ext uri="{FF2B5EF4-FFF2-40B4-BE49-F238E27FC236}">
                <a16:creationId xmlns="" xmlns:a16="http://schemas.microsoft.com/office/drawing/2014/main" id="{8C9681D9-380A-4EAF-91DB-E07432FF9C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8" name="Rectangle 7">
            <a:extLst>
              <a:ext uri="{FF2B5EF4-FFF2-40B4-BE49-F238E27FC236}">
                <a16:creationId xmlns="" xmlns:a16="http://schemas.microsoft.com/office/drawing/2014/main" id="{64564789-A474-46BE-A2F2-4F27C6E39F3F}"/>
              </a:ext>
              <a:ext uri="{C183D7F6-B498-43B3-948B-1728B52AA6E4}">
                <adec:decorative xmlns="" xmlns:adec="http://schemas.microsoft.com/office/drawing/2017/decorative" val="1"/>
              </a:ext>
            </a:extLst>
          </p:cNvPr>
          <p:cNvSpPr/>
          <p:nvPr/>
        </p:nvSpPr>
        <p:spPr>
          <a:xfrm>
            <a:off x="0" y="0"/>
            <a:ext cx="12192000" cy="6858000"/>
          </a:xfrm>
          <a:prstGeom prst="rect">
            <a:avLst/>
          </a:prstGeom>
          <a:solidFill>
            <a:schemeClr val="tx1">
              <a:lumMod val="95000"/>
              <a:lumOff val="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Rectangle : Coins arrondis 15">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p:nvSpPr>
        <p:spPr>
          <a:xfrm rot="18900000">
            <a:off x="9911566" y="750347"/>
            <a:ext cx="1585044" cy="1585044"/>
          </a:xfrm>
          <a:prstGeom prst="roundRect">
            <a:avLst>
              <a:gd name="adj" fmla="val 11080"/>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Rectangle : Coins arrondis 16">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p:nvSpPr>
        <p:spPr>
          <a:xfrm rot="18900000">
            <a:off x="966781" y="4176660"/>
            <a:ext cx="1585044" cy="1585044"/>
          </a:xfrm>
          <a:prstGeom prst="roundRect">
            <a:avLst>
              <a:gd name="adj" fmla="val 11080"/>
            </a:avLst>
          </a:prstGeom>
          <a:solidFill>
            <a:schemeClr val="tx1">
              <a:lumMod val="95000"/>
              <a:lumOff val="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nvGrpSpPr>
          <p:cNvPr id="5" name="Groupe 4">
            <a:extLst>
              <a:ext uri="{FF2B5EF4-FFF2-40B4-BE49-F238E27FC236}">
                <a16:creationId xmlns="" xmlns:a16="http://schemas.microsoft.com/office/drawing/2014/main" id="{2907CD1A-2477-48CA-8693-2133EA1C329A}"/>
              </a:ext>
              <a:ext uri="{C183D7F6-B498-43B3-948B-1728B52AA6E4}">
                <adec:decorative xmlns="" xmlns:adec="http://schemas.microsoft.com/office/drawing/2017/decorative" val="1"/>
              </a:ext>
            </a:extLst>
          </p:cNvPr>
          <p:cNvGrpSpPr/>
          <p:nvPr/>
        </p:nvGrpSpPr>
        <p:grpSpPr>
          <a:xfrm>
            <a:off x="4167698" y="1224091"/>
            <a:ext cx="3856603" cy="4409819"/>
            <a:chOff x="4167698" y="1500698"/>
            <a:chExt cx="3856603" cy="4409819"/>
          </a:xfrm>
        </p:grpSpPr>
        <p:sp>
          <p:nvSpPr>
            <p:cNvPr id="12" name="Rectangle : Coins arrondis 11">
              <a:extLst>
                <a:ext uri="{FF2B5EF4-FFF2-40B4-BE49-F238E27FC236}">
                  <a16:creationId xmlns="" xmlns:a16="http://schemas.microsoft.com/office/drawing/2014/main" id="{485D1319-7BD4-47DE-B3DF-55B655BB34C4}"/>
                </a:ext>
              </a:extLst>
            </p:cNvPr>
            <p:cNvSpPr/>
            <p:nvPr/>
          </p:nvSpPr>
          <p:spPr>
            <a:xfrm rot="18900000">
              <a:off x="4167698" y="1500698"/>
              <a:ext cx="3856602" cy="3856602"/>
            </a:xfrm>
            <a:prstGeom prst="roundRect">
              <a:avLst>
                <a:gd name="adj" fmla="val 11080"/>
              </a:avLst>
            </a:prstGeom>
            <a:solidFill>
              <a:srgbClr val="F2C23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0" name="Rectangle : Coins arrondis 19">
              <a:extLst>
                <a:ext uri="{FF2B5EF4-FFF2-40B4-BE49-F238E27FC236}">
                  <a16:creationId xmlns="" xmlns:a16="http://schemas.microsoft.com/office/drawing/2014/main" id="{3A6B26EE-CB0C-4C1C-981C-B7972827533E}"/>
                </a:ext>
              </a:extLst>
            </p:cNvPr>
            <p:cNvSpPr/>
            <p:nvPr/>
          </p:nvSpPr>
          <p:spPr>
            <a:xfrm rot="18900000">
              <a:off x="4167699" y="2053915"/>
              <a:ext cx="3856602" cy="3856602"/>
            </a:xfrm>
            <a:prstGeom prst="roundRect">
              <a:avLst>
                <a:gd name="adj" fmla="val 11080"/>
              </a:avLst>
            </a:prstGeom>
            <a:solidFill>
              <a:srgbClr val="EB70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13" name="Zone de texte 12">
            <a:extLst>
              <a:ext uri="{FF2B5EF4-FFF2-40B4-BE49-F238E27FC236}">
                <a16:creationId xmlns="" xmlns:a16="http://schemas.microsoft.com/office/drawing/2014/main" id="{DAD3AC05-2DFE-4FEA-BD0F-67495472A283}"/>
              </a:ext>
            </a:extLst>
          </p:cNvPr>
          <p:cNvSpPr txBox="1"/>
          <p:nvPr/>
        </p:nvSpPr>
        <p:spPr>
          <a:xfrm>
            <a:off x="3225504" y="2723604"/>
            <a:ext cx="5740990" cy="1323439"/>
          </a:xfrm>
          <a:prstGeom prst="rect">
            <a:avLst/>
          </a:prstGeom>
          <a:noFill/>
        </p:spPr>
        <p:txBody>
          <a:bodyPr wrap="square" rtlCol="0" anchor="ctr">
            <a:spAutoFit/>
          </a:bodyPr>
          <a:lstStyle/>
          <a:p>
            <a:pPr algn="ctr" rtl="0"/>
            <a:r>
              <a:rPr lang="fr-FR" sz="4000" b="1" dirty="0">
                <a:solidFill>
                  <a:schemeClr val="bg1"/>
                </a:solidFill>
                <a:latin typeface="+mj-lt"/>
              </a:rPr>
              <a:t>PRESENTATION GENERALE DE  </a:t>
            </a:r>
          </a:p>
        </p:txBody>
      </p:sp>
      <p:sp>
        <p:nvSpPr>
          <p:cNvPr id="19" name="Zone de texte 18">
            <a:extLst>
              <a:ext uri="{FF2B5EF4-FFF2-40B4-BE49-F238E27FC236}">
                <a16:creationId xmlns="" xmlns:a16="http://schemas.microsoft.com/office/drawing/2014/main" id="{3BCC445D-99BF-4BD6-A87A-9AB46C82F7C1}"/>
              </a:ext>
            </a:extLst>
          </p:cNvPr>
          <p:cNvSpPr txBox="1"/>
          <p:nvPr/>
        </p:nvSpPr>
        <p:spPr>
          <a:xfrm>
            <a:off x="3434016" y="3986206"/>
            <a:ext cx="5143500" cy="1446550"/>
          </a:xfrm>
          <a:prstGeom prst="rect">
            <a:avLst/>
          </a:prstGeom>
          <a:noFill/>
        </p:spPr>
        <p:txBody>
          <a:bodyPr wrap="square" rtlCol="0" anchor="ctr">
            <a:spAutoFit/>
          </a:bodyPr>
          <a:lstStyle/>
          <a:p>
            <a:pPr algn="ctr" rtl="0"/>
            <a:r>
              <a:rPr lang="fr-FR" sz="4400" b="1" dirty="0">
                <a:solidFill>
                  <a:schemeClr val="bg1"/>
                </a:solidFill>
              </a:rPr>
              <a:t>- TUMAG CABLES - 2021</a:t>
            </a:r>
          </a:p>
        </p:txBody>
      </p:sp>
      <p:sp>
        <p:nvSpPr>
          <p:cNvPr id="21" name="Rectangle : Coins arrondis 20">
            <a:extLst>
              <a:ext uri="{FF2B5EF4-FFF2-40B4-BE49-F238E27FC236}">
                <a16:creationId xmlns="" xmlns:a16="http://schemas.microsoft.com/office/drawing/2014/main" id="{34457E54-1FC4-4040-9DF5-1D27FD6BBD8C}"/>
              </a:ext>
              <a:ext uri="{C183D7F6-B498-43B3-948B-1728B52AA6E4}">
                <adec:decorative xmlns="" xmlns:adec="http://schemas.microsoft.com/office/drawing/2017/decorative" val="1"/>
              </a:ext>
            </a:extLst>
          </p:cNvPr>
          <p:cNvSpPr/>
          <p:nvPr/>
        </p:nvSpPr>
        <p:spPr>
          <a:xfrm rot="18900000">
            <a:off x="-6742765" y="-1434593"/>
            <a:ext cx="3681702" cy="3681702"/>
          </a:xfrm>
          <a:prstGeom prst="roundRect">
            <a:avLst>
              <a:gd name="adj" fmla="val 11080"/>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5" name="Freeform: Shape 24">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p:nvSpPr>
        <p:spPr>
          <a:xfrm>
            <a:off x="9593942" y="5808574"/>
            <a:ext cx="2293258" cy="1049426"/>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Forme libre : Forme 27">
            <a:extLst>
              <a:ext uri="{FF2B5EF4-FFF2-40B4-BE49-F238E27FC236}">
                <a16:creationId xmlns="" xmlns:a16="http://schemas.microsoft.com/office/drawing/2014/main" id="{9BCCD400-5AC0-46BA-AF0D-532EA062DDFE}"/>
              </a:ext>
              <a:ext uri="{C183D7F6-B498-43B3-948B-1728B52AA6E4}">
                <adec:decorative xmlns="" xmlns:adec="http://schemas.microsoft.com/office/drawing/2017/decorative" val="1"/>
              </a:ext>
            </a:extLst>
          </p:cNvPr>
          <p:cNvSpPr/>
          <p:nvPr/>
        </p:nvSpPr>
        <p:spPr>
          <a:xfrm>
            <a:off x="0" y="0"/>
            <a:ext cx="2739184" cy="2840643"/>
          </a:xfrm>
          <a:custGeom>
            <a:avLst/>
            <a:gdLst>
              <a:gd name="connsiteX0" fmla="*/ 0 w 2739184"/>
              <a:gd name="connsiteY0" fmla="*/ 0 h 2840643"/>
              <a:gd name="connsiteX1" fmla="*/ 2501897 w 2739184"/>
              <a:gd name="connsiteY1" fmla="*/ 0 h 2840643"/>
              <a:gd name="connsiteX2" fmla="*/ 2619703 w 2739184"/>
              <a:gd name="connsiteY2" fmla="*/ 117806 h 2840643"/>
              <a:gd name="connsiteX3" fmla="*/ 2619703 w 2739184"/>
              <a:gd name="connsiteY3" fmla="*/ 694710 h 2840643"/>
              <a:gd name="connsiteX4" fmla="*/ 593251 w 2739184"/>
              <a:gd name="connsiteY4" fmla="*/ 2721162 h 2840643"/>
              <a:gd name="connsiteX5" fmla="*/ 16347 w 2739184"/>
              <a:gd name="connsiteY5" fmla="*/ 2721162 h 2840643"/>
              <a:gd name="connsiteX6" fmla="*/ 0 w 2739184"/>
              <a:gd name="connsiteY6" fmla="*/ 2704815 h 2840643"/>
              <a:gd name="connsiteX7" fmla="*/ 0 w 2739184"/>
              <a:gd name="connsiteY7" fmla="*/ 0 h 28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9184" h="2840643">
                <a:moveTo>
                  <a:pt x="0" y="0"/>
                </a:moveTo>
                <a:lnTo>
                  <a:pt x="2501897" y="0"/>
                </a:lnTo>
                <a:lnTo>
                  <a:pt x="2619703" y="117806"/>
                </a:lnTo>
                <a:cubicBezTo>
                  <a:pt x="2779011" y="277113"/>
                  <a:pt x="2779011" y="535403"/>
                  <a:pt x="2619703" y="694710"/>
                </a:cubicBezTo>
                <a:lnTo>
                  <a:pt x="593251" y="2721162"/>
                </a:lnTo>
                <a:cubicBezTo>
                  <a:pt x="433944" y="2880470"/>
                  <a:pt x="175654" y="2880470"/>
                  <a:pt x="16347" y="2721162"/>
                </a:cubicBezTo>
                <a:lnTo>
                  <a:pt x="0" y="2704815"/>
                </a:lnTo>
                <a:lnTo>
                  <a:pt x="0" y="0"/>
                </a:ln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hidden="1">
            <a:extLst>
              <a:ext uri="{FF2B5EF4-FFF2-40B4-BE49-F238E27FC236}">
                <a16:creationId xmlns="" xmlns:a16="http://schemas.microsoft.com/office/drawing/2014/main" id="{020D1C37-27ED-4160-AE67-E6F23CD58E73}"/>
              </a:ext>
            </a:extLst>
          </p:cNvPr>
          <p:cNvSpPr>
            <a:spLocks noGrp="1"/>
          </p:cNvSpPr>
          <p:nvPr>
            <p:ph type="title"/>
          </p:nvPr>
        </p:nvSpPr>
        <p:spPr/>
        <p:txBody>
          <a:bodyPr rtlCol="0"/>
          <a:lstStyle/>
          <a:p>
            <a:pPr rtl="0"/>
            <a:r>
              <a:rPr lang="fr" dirty="0"/>
              <a:t>Diapositive 1</a:t>
            </a:r>
          </a:p>
        </p:txBody>
      </p:sp>
      <p:sp>
        <p:nvSpPr>
          <p:cNvPr id="7" name="Espace réservé du pied de page 6"/>
          <p:cNvSpPr>
            <a:spLocks noGrp="1"/>
          </p:cNvSpPr>
          <p:nvPr>
            <p:ph type="ftr" sz="quarter" idx="11"/>
          </p:nvPr>
        </p:nvSpPr>
        <p:spPr/>
        <p:txBody>
          <a:bodyPr rtlCol="0"/>
          <a:lstStyle/>
          <a:p>
            <a:pPr rtl="0"/>
            <a:r>
              <a:rPr lang="fr-FR" dirty="0"/>
              <a:t>Votre logo ici</a:t>
            </a:r>
          </a:p>
        </p:txBody>
      </p:sp>
      <p:sp>
        <p:nvSpPr>
          <p:cNvPr id="9" name="Espace réservé du numéro de diapositive 8"/>
          <p:cNvSpPr>
            <a:spLocks noGrp="1"/>
          </p:cNvSpPr>
          <p:nvPr>
            <p:ph type="sldNum" sz="quarter" idx="12"/>
          </p:nvPr>
        </p:nvSpPr>
        <p:spPr/>
        <p:txBody>
          <a:bodyPr rtlCol="0"/>
          <a:lstStyle/>
          <a:p>
            <a:pPr rtl="0"/>
            <a:fld id="{0FD50806-BABF-4915-9689-3B9956D1C75C}" type="slidenum">
              <a:rPr lang="fr-FR" smtClean="0"/>
              <a:pPr/>
              <a:t>1</a:t>
            </a:fld>
            <a:endParaRPr lang="fr-FR"/>
          </a:p>
        </p:txBody>
      </p:sp>
      <p:pic>
        <p:nvPicPr>
          <p:cNvPr id="6" name="Graphique 5" descr="Recherches">
            <a:extLst>
              <a:ext uri="{FF2B5EF4-FFF2-40B4-BE49-F238E27FC236}">
                <a16:creationId xmlns="" xmlns:a16="http://schemas.microsoft.com/office/drawing/2014/main" id="{D25B4ACA-C781-4A32-9E70-7631AC1737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38799" y="1896558"/>
            <a:ext cx="914400" cy="914400"/>
          </a:xfrm>
          <a:prstGeom prst="rect">
            <a:avLst/>
          </a:prstGeom>
        </p:spPr>
      </p:pic>
    </p:spTree>
    <p:extLst>
      <p:ext uri="{BB962C8B-B14F-4D97-AF65-F5344CB8AC3E}">
        <p14:creationId xmlns:p14="http://schemas.microsoft.com/office/powerpoint/2010/main" val="3105940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 xmlns:a16="http://schemas.microsoft.com/office/drawing/2014/main" id="{485D1319-7BD4-47DE-B3DF-55B655BB34C4}"/>
              </a:ext>
              <a:ext uri="{C183D7F6-B498-43B3-948B-1728B52AA6E4}">
                <adec:decorative xmlns="" xmlns:adec="http://schemas.microsoft.com/office/drawing/2017/decorative" val="1"/>
              </a:ext>
            </a:extLst>
          </p:cNvPr>
          <p:cNvSpPr/>
          <p:nvPr/>
        </p:nvSpPr>
        <p:spPr>
          <a:xfrm rot="18900000">
            <a:off x="5349014" y="1854379"/>
            <a:ext cx="3856602" cy="3856602"/>
          </a:xfrm>
          <a:prstGeom prst="roundRect">
            <a:avLst>
              <a:gd name="adj" fmla="val 11080"/>
            </a:avLst>
          </a:prstGeom>
          <a:solidFill>
            <a:srgbClr val="CE295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3" name="Zone de texte 12">
            <a:extLst>
              <a:ext uri="{FF2B5EF4-FFF2-40B4-BE49-F238E27FC236}">
                <a16:creationId xmlns="" xmlns:a16="http://schemas.microsoft.com/office/drawing/2014/main" id="{DAD3AC05-2DFE-4FEA-BD0F-67495472A283}"/>
              </a:ext>
            </a:extLst>
          </p:cNvPr>
          <p:cNvSpPr txBox="1"/>
          <p:nvPr/>
        </p:nvSpPr>
        <p:spPr>
          <a:xfrm>
            <a:off x="4636220" y="2880663"/>
            <a:ext cx="3304076" cy="1200329"/>
          </a:xfrm>
          <a:prstGeom prst="rect">
            <a:avLst/>
          </a:prstGeom>
          <a:noFill/>
        </p:spPr>
        <p:txBody>
          <a:bodyPr wrap="square" rtlCol="0" anchor="ctr">
            <a:spAutoFit/>
          </a:bodyPr>
          <a:lstStyle/>
          <a:p>
            <a:pPr algn="ctr" rtl="0"/>
            <a:r>
              <a:rPr lang="fr-FR" sz="7200" dirty="0">
                <a:latin typeface="+mj-lt"/>
              </a:rPr>
              <a:t>MERCI</a:t>
            </a:r>
          </a:p>
        </p:txBody>
      </p:sp>
      <p:sp>
        <p:nvSpPr>
          <p:cNvPr id="17" name="Rectangle : Coins arrondis 16">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p:nvSpPr>
        <p:spPr>
          <a:xfrm rot="18900000">
            <a:off x="3681074" y="4409266"/>
            <a:ext cx="1585044" cy="1585044"/>
          </a:xfrm>
          <a:prstGeom prst="roundRect">
            <a:avLst>
              <a:gd name="adj" fmla="val 11080"/>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 Coins arrondis 13">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p:nvSpPr>
        <p:spPr>
          <a:xfrm rot="18900000">
            <a:off x="5424287" y="621132"/>
            <a:ext cx="1343428" cy="1343428"/>
          </a:xfrm>
          <a:prstGeom prst="roundRect">
            <a:avLst>
              <a:gd name="adj" fmla="val 11080"/>
            </a:avLst>
          </a:prstGeom>
          <a:solidFill>
            <a:srgbClr val="CE295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hidden="1">
            <a:extLst>
              <a:ext uri="{FF2B5EF4-FFF2-40B4-BE49-F238E27FC236}">
                <a16:creationId xmlns="" xmlns:a16="http://schemas.microsoft.com/office/drawing/2014/main" id="{D46C762C-2601-4280-8833-726D27D88AA3}"/>
              </a:ext>
            </a:extLst>
          </p:cNvPr>
          <p:cNvSpPr>
            <a:spLocks noGrp="1"/>
          </p:cNvSpPr>
          <p:nvPr>
            <p:ph type="title"/>
          </p:nvPr>
        </p:nvSpPr>
        <p:spPr/>
        <p:txBody>
          <a:bodyPr rtlCol="0"/>
          <a:lstStyle/>
          <a:p>
            <a:pPr rtl="0"/>
            <a:r>
              <a:rPr lang="fr" dirty="0"/>
              <a:t>Diapositive 10</a:t>
            </a:r>
          </a:p>
        </p:txBody>
      </p:sp>
      <p:sp>
        <p:nvSpPr>
          <p:cNvPr id="20" name="object 3"/>
          <p:cNvSpPr/>
          <p:nvPr/>
        </p:nvSpPr>
        <p:spPr>
          <a:xfrm>
            <a:off x="1463040" y="0"/>
            <a:ext cx="9650437" cy="6509710"/>
          </a:xfrm>
          <a:prstGeom prst="rect">
            <a:avLst/>
          </a:prstGeom>
          <a:blipFill>
            <a:blip r:embed="rId3" cstate="print"/>
            <a:stretch>
              <a:fillRect/>
            </a:stretch>
          </a:blipFill>
        </p:spPr>
        <p:txBody>
          <a:bodyPr wrap="square" lIns="0" tIns="0" rIns="0" bIns="0" rtlCol="0"/>
          <a:lstStyle/>
          <a:p>
            <a:endParaRPr/>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2714" y="5616449"/>
            <a:ext cx="1141390" cy="1141390"/>
          </a:xfrm>
          <a:prstGeom prst="rect">
            <a:avLst/>
          </a:prstGeom>
        </p:spPr>
      </p:pic>
    </p:spTree>
    <p:extLst>
      <p:ext uri="{BB962C8B-B14F-4D97-AF65-F5344CB8AC3E}">
        <p14:creationId xmlns:p14="http://schemas.microsoft.com/office/powerpoint/2010/main" val="262556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3D0B643-7A91-4DF8-A7B1-B57A95B3E49A}"/>
              </a:ext>
            </a:extLst>
          </p:cNvPr>
          <p:cNvSpPr>
            <a:spLocks noGrp="1"/>
          </p:cNvSpPr>
          <p:nvPr>
            <p:ph type="title"/>
          </p:nvPr>
        </p:nvSpPr>
        <p:spPr>
          <a:xfrm>
            <a:off x="-188212" y="149557"/>
            <a:ext cx="10515600" cy="498598"/>
          </a:xfrm>
        </p:spPr>
        <p:txBody>
          <a:bodyPr rtlCol="0"/>
          <a:lstStyle/>
          <a:p>
            <a:pPr rtl="0"/>
            <a:r>
              <a:rPr lang="fr-FR" dirty="0"/>
              <a:t>QUI SOMMES NOUS ?</a:t>
            </a:r>
          </a:p>
        </p:txBody>
      </p:sp>
      <p:sp>
        <p:nvSpPr>
          <p:cNvPr id="4" name="Espace réservé du numéro de diapositive 3">
            <a:extLst>
              <a:ext uri="{FF2B5EF4-FFF2-40B4-BE49-F238E27FC236}">
                <a16:creationId xmlns="" xmlns:a16="http://schemas.microsoft.com/office/drawing/2014/main" id="{CD976851-FE21-4646-98F0-F5FC65E04F9E}"/>
              </a:ext>
            </a:extLst>
          </p:cNvPr>
          <p:cNvSpPr>
            <a:spLocks noGrp="1"/>
          </p:cNvSpPr>
          <p:nvPr>
            <p:ph type="sldNum" sz="quarter" idx="12"/>
          </p:nvPr>
        </p:nvSpPr>
        <p:spPr/>
        <p:txBody>
          <a:bodyPr rtlCol="0"/>
          <a:lstStyle/>
          <a:p>
            <a:pPr rtl="0"/>
            <a:fld id="{0FD50806-BABF-4915-9689-3B9956D1C75C}" type="slidenum">
              <a:rPr lang="fr-FR" smtClean="0"/>
              <a:pPr rtl="0"/>
              <a:t>2</a:t>
            </a:fld>
            <a:endParaRPr lang="fr-FR"/>
          </a:p>
        </p:txBody>
      </p:sp>
      <p:grpSp>
        <p:nvGrpSpPr>
          <p:cNvPr id="11" name="Groupe 10">
            <a:extLst>
              <a:ext uri="{FF2B5EF4-FFF2-40B4-BE49-F238E27FC236}">
                <a16:creationId xmlns="" xmlns:a16="http://schemas.microsoft.com/office/drawing/2014/main" id="{095571C6-E78B-432E-820B-E4F5E4306FBF}"/>
              </a:ext>
              <a:ext uri="{C183D7F6-B498-43B3-948B-1728B52AA6E4}">
                <adec:decorative xmlns="" xmlns:adec="http://schemas.microsoft.com/office/drawing/2017/decorative" val="1"/>
              </a:ext>
            </a:extLst>
          </p:cNvPr>
          <p:cNvGrpSpPr/>
          <p:nvPr/>
        </p:nvGrpSpPr>
        <p:grpSpPr>
          <a:xfrm>
            <a:off x="-120863" y="589475"/>
            <a:ext cx="3411140" cy="5179934"/>
            <a:chOff x="703385" y="1273715"/>
            <a:chExt cx="3163765" cy="4937823"/>
          </a:xfrm>
        </p:grpSpPr>
        <p:sp>
          <p:nvSpPr>
            <p:cNvPr id="84" name="Rectangle 83">
              <a:extLst>
                <a:ext uri="{FF2B5EF4-FFF2-40B4-BE49-F238E27FC236}">
                  <a16:creationId xmlns="" xmlns:a16="http://schemas.microsoft.com/office/drawing/2014/main" id="{5517C826-C471-4169-9892-EEBF4B4D8645}"/>
                </a:ext>
              </a:extLst>
            </p:cNvPr>
            <p:cNvSpPr/>
            <p:nvPr/>
          </p:nvSpPr>
          <p:spPr>
            <a:xfrm>
              <a:off x="838200" y="4002149"/>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aphicFrame>
          <p:nvGraphicFramePr>
            <p:cNvPr id="23" name="Graphique 22">
              <a:extLst>
                <a:ext uri="{FF2B5EF4-FFF2-40B4-BE49-F238E27FC236}">
                  <a16:creationId xmlns="" xmlns:a16="http://schemas.microsoft.com/office/drawing/2014/main" id="{906FB1C6-A882-4BAA-8733-7662E3996CB6}"/>
                </a:ext>
              </a:extLst>
            </p:cNvPr>
            <p:cNvGraphicFramePr/>
            <p:nvPr>
              <p:extLst>
                <p:ext uri="{D42A27DB-BD31-4B8C-83A1-F6EECF244321}">
                  <p14:modId xmlns:p14="http://schemas.microsoft.com/office/powerpoint/2010/main" val="3391674530"/>
                </p:ext>
              </p:extLst>
            </p:nvPr>
          </p:nvGraphicFramePr>
          <p:xfrm>
            <a:off x="703385" y="1273715"/>
            <a:ext cx="2897065" cy="247913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 Coins arrondis 6">
              <a:extLst>
                <a:ext uri="{FF2B5EF4-FFF2-40B4-BE49-F238E27FC236}">
                  <a16:creationId xmlns="" xmlns:a16="http://schemas.microsoft.com/office/drawing/2014/main" id="{0321790F-CD39-47FB-80ED-9EBD430089D0}"/>
                </a:ext>
              </a:extLst>
            </p:cNvPr>
            <p:cNvSpPr/>
            <p:nvPr/>
          </p:nvSpPr>
          <p:spPr>
            <a:xfrm>
              <a:off x="1066800" y="3752850"/>
              <a:ext cx="2533650" cy="498598"/>
            </a:xfrm>
            <a:prstGeom prst="roundRect">
              <a:avLst>
                <a:gd name="adj" fmla="val 50000"/>
              </a:avLst>
            </a:prstGeom>
            <a:solidFill>
              <a:srgbClr val="EB7039"/>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rtl="0"/>
              <a:r>
                <a:rPr lang="fr-FR" sz="2400" b="1" dirty="0"/>
                <a:t>HISTORIQUE </a:t>
              </a:r>
            </a:p>
          </p:txBody>
        </p:sp>
        <p:sp>
          <p:nvSpPr>
            <p:cNvPr id="50" name="Zone de texte 47">
              <a:extLst>
                <a:ext uri="{FF2B5EF4-FFF2-40B4-BE49-F238E27FC236}">
                  <a16:creationId xmlns="" xmlns:a16="http://schemas.microsoft.com/office/drawing/2014/main" id="{93A7AF6A-22BC-4CD2-A354-D732C3FA233C}"/>
                </a:ext>
              </a:extLst>
            </p:cNvPr>
            <p:cNvSpPr txBox="1"/>
            <p:nvPr/>
          </p:nvSpPr>
          <p:spPr>
            <a:xfrm>
              <a:off x="1005964" y="4396126"/>
              <a:ext cx="2693422" cy="143761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fr-FR" sz="1400" dirty="0" smtClean="0">
                  <a:solidFill>
                    <a:schemeClr val="tx1">
                      <a:lumMod val="75000"/>
                      <a:lumOff val="25000"/>
                    </a:schemeClr>
                  </a:solidFill>
                </a:rPr>
                <a:t>Créée durant les années 70 comme un simple distributeur de quelques sections de câbles basse tensions, aujourd’hui TUMAG CABLES est l’un des principaux fabricants et fournisseurs de tous type de câbles sur le marché local et aussi africain.</a:t>
              </a:r>
              <a:endParaRPr lang="fr-FR" sz="1400" dirty="0">
                <a:solidFill>
                  <a:schemeClr val="tx1">
                    <a:lumMod val="75000"/>
                    <a:lumOff val="25000"/>
                  </a:schemeClr>
                </a:solidFill>
              </a:endParaRPr>
            </a:p>
          </p:txBody>
        </p:sp>
        <p:grpSp>
          <p:nvGrpSpPr>
            <p:cNvPr id="9" name="Groupe 8">
              <a:extLst>
                <a:ext uri="{FF2B5EF4-FFF2-40B4-BE49-F238E27FC236}">
                  <a16:creationId xmlns="" xmlns:a16="http://schemas.microsoft.com/office/drawing/2014/main" id="{A8D036FC-A71A-4362-9029-CA4004AEC69C}"/>
                </a:ext>
              </a:extLst>
            </p:cNvPr>
            <p:cNvGrpSpPr/>
            <p:nvPr/>
          </p:nvGrpSpPr>
          <p:grpSpPr>
            <a:xfrm>
              <a:off x="2019351" y="5999642"/>
              <a:ext cx="666649" cy="116554"/>
              <a:chOff x="2000299" y="6003628"/>
              <a:chExt cx="666649" cy="116554"/>
            </a:xfrm>
          </p:grpSpPr>
          <p:sp>
            <p:nvSpPr>
              <p:cNvPr id="8" name="Rectangle : Coins arrondis 7">
                <a:extLst>
                  <a:ext uri="{FF2B5EF4-FFF2-40B4-BE49-F238E27FC236}">
                    <a16:creationId xmlns="" xmlns:a16="http://schemas.microsoft.com/office/drawing/2014/main" id="{039D305D-7F54-4713-A905-386715DF6134}"/>
                  </a:ext>
                </a:extLst>
              </p:cNvPr>
              <p:cNvSpPr/>
              <p:nvPr/>
            </p:nvSpPr>
            <p:spPr>
              <a:xfrm rot="18900000">
                <a:off x="2000299" y="6003628"/>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51" name="Rectangle : Coins arrondis 50">
                <a:extLst>
                  <a:ext uri="{FF2B5EF4-FFF2-40B4-BE49-F238E27FC236}">
                    <a16:creationId xmlns="" xmlns:a16="http://schemas.microsoft.com/office/drawing/2014/main" id="{0315503C-4C47-4E5E-A01E-3958471F84BE}"/>
                  </a:ext>
                </a:extLst>
              </p:cNvPr>
              <p:cNvSpPr/>
              <p:nvPr/>
            </p:nvSpPr>
            <p:spPr>
              <a:xfrm rot="18900000">
                <a:off x="2275346" y="6003628"/>
                <a:ext cx="116554" cy="11655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52" name="Rectangle : Coins arrondis 51">
                <a:extLst>
                  <a:ext uri="{FF2B5EF4-FFF2-40B4-BE49-F238E27FC236}">
                    <a16:creationId xmlns="" xmlns:a16="http://schemas.microsoft.com/office/drawing/2014/main" id="{26C79082-74F0-4AC4-B0F3-1B90034C8813}"/>
                  </a:ext>
                </a:extLst>
              </p:cNvPr>
              <p:cNvSpPr/>
              <p:nvPr/>
            </p:nvSpPr>
            <p:spPr>
              <a:xfrm rot="18900000">
                <a:off x="2550394" y="6003628"/>
                <a:ext cx="116554" cy="11655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grpSp>
      <p:sp>
        <p:nvSpPr>
          <p:cNvPr id="40" name="Ovale 86">
            <a:extLst>
              <a:ext uri="{FF2B5EF4-FFF2-40B4-BE49-F238E27FC236}">
                <a16:creationId xmlns="" xmlns:a16="http://schemas.microsoft.com/office/drawing/2014/main" id="{C6EFAEA5-FC42-45B5-BF86-952163D25BB3}"/>
              </a:ext>
            </a:extLst>
          </p:cNvPr>
          <p:cNvSpPr/>
          <p:nvPr/>
        </p:nvSpPr>
        <p:spPr>
          <a:xfrm>
            <a:off x="1013720" y="1507845"/>
            <a:ext cx="876819" cy="87681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FR" sz="1600" b="1" dirty="0">
              <a:solidFill>
                <a:srgbClr val="404040"/>
              </a:solidFill>
            </a:endParaRPr>
          </a:p>
        </p:txBody>
      </p:sp>
      <p:pic>
        <p:nvPicPr>
          <p:cNvPr id="41" name="Graphique 40" descr="Chronomètre">
            <a:extLst>
              <a:ext uri="{FF2B5EF4-FFF2-40B4-BE49-F238E27FC236}">
                <a16:creationId xmlns="" xmlns:a16="http://schemas.microsoft.com/office/drawing/2014/main" id="{83E24CF9-A30E-4C64-A4FA-08F92FF48E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7784" y="1489054"/>
            <a:ext cx="914400" cy="914400"/>
          </a:xfrm>
          <a:prstGeom prst="rect">
            <a:avLst/>
          </a:prstGeom>
        </p:spPr>
      </p:pic>
      <p:sp>
        <p:nvSpPr>
          <p:cNvPr id="3" name="Rectangle 2"/>
          <p:cNvSpPr/>
          <p:nvPr/>
        </p:nvSpPr>
        <p:spPr>
          <a:xfrm>
            <a:off x="3290277" y="891769"/>
            <a:ext cx="4336528" cy="5632311"/>
          </a:xfrm>
          <a:prstGeom prst="rect">
            <a:avLst/>
          </a:prstGeom>
        </p:spPr>
        <p:txBody>
          <a:bodyPr wrap="square">
            <a:spAutoFit/>
          </a:bodyPr>
          <a:lstStyle/>
          <a:p>
            <a:pPr algn="ctr"/>
            <a:r>
              <a:rPr lang="fr-FR" dirty="0">
                <a:solidFill>
                  <a:schemeClr val="tx1">
                    <a:lumMod val="65000"/>
                    <a:lumOff val="35000"/>
                  </a:schemeClr>
                </a:solidFill>
                <a:latin typeface="Source Sans Pro"/>
              </a:rPr>
              <a:t>TUMAG Câbles a été fondé en 1977 et, de fabricant local de quelques références dans la basse tension, TUMAG Câbles a su développer son savoir faire pour devenir un des fournisseurs importants du marché local et étranger avec la production de plus de 200 références pour des applications domestiques, industrielles, de branchement et de transport d’énergie. </a:t>
            </a:r>
          </a:p>
          <a:p>
            <a:pPr algn="ctr"/>
            <a:r>
              <a:rPr lang="fr-FR" dirty="0">
                <a:solidFill>
                  <a:schemeClr val="tx1">
                    <a:lumMod val="65000"/>
                    <a:lumOff val="35000"/>
                  </a:schemeClr>
                </a:solidFill>
                <a:latin typeface="Source Sans Pro"/>
              </a:rPr>
              <a:t>TUMAG Câbles est une entreprise moderne qui s’est munie depuis toujours des moyens les plus performants pour atteindre ses objectifs d’efficience. TUMAG Câbles est devenue au fil des quarante dernières années une entreprise solide grâce à l’engagement et à l’expertise des hommes et des femmes qui en ont fait ce qu’elle est aujourd’hui.</a:t>
            </a:r>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805" y="-286603"/>
            <a:ext cx="4614221" cy="7301551"/>
          </a:xfrm>
          <a:prstGeom prst="rect">
            <a:avLst/>
          </a:prstGeom>
        </p:spPr>
      </p:pic>
      <p:pic>
        <p:nvPicPr>
          <p:cNvPr id="20" name="Imag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43147" y="6102946"/>
            <a:ext cx="748853" cy="748853"/>
          </a:xfrm>
          <a:prstGeom prst="rect">
            <a:avLst/>
          </a:prstGeom>
        </p:spPr>
      </p:pic>
    </p:spTree>
    <p:extLst>
      <p:ext uri="{BB962C8B-B14F-4D97-AF65-F5344CB8AC3E}">
        <p14:creationId xmlns:p14="http://schemas.microsoft.com/office/powerpoint/2010/main" val="409242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3D0B643-7A91-4DF8-A7B1-B57A95B3E49A}"/>
              </a:ext>
            </a:extLst>
          </p:cNvPr>
          <p:cNvSpPr>
            <a:spLocks noGrp="1"/>
          </p:cNvSpPr>
          <p:nvPr>
            <p:ph type="title"/>
          </p:nvPr>
        </p:nvSpPr>
        <p:spPr>
          <a:xfrm>
            <a:off x="618878" y="293359"/>
            <a:ext cx="10515600" cy="498598"/>
          </a:xfrm>
        </p:spPr>
        <p:txBody>
          <a:bodyPr rtlCol="0"/>
          <a:lstStyle/>
          <a:p>
            <a:pPr rtl="0"/>
            <a:r>
              <a:rPr lang="fr-FR" dirty="0"/>
              <a:t>QUI SOMMES NOUS ?</a:t>
            </a:r>
          </a:p>
        </p:txBody>
      </p:sp>
      <p:sp>
        <p:nvSpPr>
          <p:cNvPr id="4" name="Espace réservé du numéro de diapositive 3">
            <a:extLst>
              <a:ext uri="{FF2B5EF4-FFF2-40B4-BE49-F238E27FC236}">
                <a16:creationId xmlns="" xmlns:a16="http://schemas.microsoft.com/office/drawing/2014/main" id="{CD976851-FE21-4646-98F0-F5FC65E04F9E}"/>
              </a:ext>
            </a:extLst>
          </p:cNvPr>
          <p:cNvSpPr>
            <a:spLocks noGrp="1"/>
          </p:cNvSpPr>
          <p:nvPr>
            <p:ph type="sldNum" sz="quarter" idx="12"/>
          </p:nvPr>
        </p:nvSpPr>
        <p:spPr/>
        <p:txBody>
          <a:bodyPr rtlCol="0"/>
          <a:lstStyle/>
          <a:p>
            <a:pPr rtl="0"/>
            <a:fld id="{0FD50806-BABF-4915-9689-3B9956D1C75C}" type="slidenum">
              <a:rPr lang="fr-FR" smtClean="0"/>
              <a:pPr rtl="0"/>
              <a:t>3</a:t>
            </a:fld>
            <a:endParaRPr lang="fr-FR"/>
          </a:p>
        </p:txBody>
      </p:sp>
      <p:grpSp>
        <p:nvGrpSpPr>
          <p:cNvPr id="5" name="Groupe 4"/>
          <p:cNvGrpSpPr/>
          <p:nvPr/>
        </p:nvGrpSpPr>
        <p:grpSpPr>
          <a:xfrm>
            <a:off x="4408207" y="903615"/>
            <a:ext cx="3509262" cy="5405748"/>
            <a:chOff x="4567876" y="1563757"/>
            <a:chExt cx="3028950" cy="4944061"/>
          </a:xfrm>
        </p:grpSpPr>
        <p:grpSp>
          <p:nvGrpSpPr>
            <p:cNvPr id="94" name="Groupe 93">
              <a:extLst>
                <a:ext uri="{FF2B5EF4-FFF2-40B4-BE49-F238E27FC236}">
                  <a16:creationId xmlns="" xmlns:a16="http://schemas.microsoft.com/office/drawing/2014/main" id="{6F24C558-0189-4057-9F4E-DF71D7873DAB}"/>
                </a:ext>
                <a:ext uri="{C183D7F6-B498-43B3-948B-1728B52AA6E4}">
                  <adec:decorative xmlns="" xmlns:adec="http://schemas.microsoft.com/office/drawing/2017/decorative" val="1"/>
                </a:ext>
              </a:extLst>
            </p:cNvPr>
            <p:cNvGrpSpPr/>
            <p:nvPr/>
          </p:nvGrpSpPr>
          <p:grpSpPr>
            <a:xfrm>
              <a:off x="4567876" y="1563757"/>
              <a:ext cx="3028950" cy="4944061"/>
              <a:chOff x="4581525" y="1599748"/>
              <a:chExt cx="3028950" cy="4944061"/>
            </a:xfrm>
          </p:grpSpPr>
          <p:sp>
            <p:nvSpPr>
              <p:cNvPr id="95" name="Rectangle 94">
                <a:extLst>
                  <a:ext uri="{FF2B5EF4-FFF2-40B4-BE49-F238E27FC236}">
                    <a16:creationId xmlns="" xmlns:a16="http://schemas.microsoft.com/office/drawing/2014/main" id="{827A7180-F4B1-4428-920C-21FEF63F28E6}"/>
                  </a:ext>
                </a:extLst>
              </p:cNvPr>
              <p:cNvSpPr/>
              <p:nvPr/>
            </p:nvSpPr>
            <p:spPr>
              <a:xfrm>
                <a:off x="4581525" y="4334420"/>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nvGrpSpPr>
              <p:cNvPr id="96" name="Groupe 95">
                <a:extLst>
                  <a:ext uri="{FF2B5EF4-FFF2-40B4-BE49-F238E27FC236}">
                    <a16:creationId xmlns="" xmlns:a16="http://schemas.microsoft.com/office/drawing/2014/main" id="{CA815FC0-A5D5-4991-97D3-CC05D36526BC}"/>
                  </a:ext>
                </a:extLst>
              </p:cNvPr>
              <p:cNvGrpSpPr/>
              <p:nvPr/>
            </p:nvGrpSpPr>
            <p:grpSpPr>
              <a:xfrm>
                <a:off x="5085207" y="1599748"/>
                <a:ext cx="1991851" cy="2008424"/>
                <a:chOff x="749625" y="1881078"/>
                <a:chExt cx="3657116" cy="3687545"/>
              </a:xfrm>
            </p:grpSpPr>
            <p:graphicFrame>
              <p:nvGraphicFramePr>
                <p:cNvPr id="103" name="Graphique 102">
                  <a:extLst>
                    <a:ext uri="{FF2B5EF4-FFF2-40B4-BE49-F238E27FC236}">
                      <a16:creationId xmlns="" xmlns:a16="http://schemas.microsoft.com/office/drawing/2014/main" id="{41049237-FF5F-42D4-A69A-D6C23301B663}"/>
                    </a:ext>
                  </a:extLst>
                </p:cNvPr>
                <p:cNvGraphicFramePr/>
                <p:nvPr>
                  <p:extLst>
                    <p:ext uri="{D42A27DB-BD31-4B8C-83A1-F6EECF244321}">
                      <p14:modId xmlns:p14="http://schemas.microsoft.com/office/powerpoint/2010/main" val="565422531"/>
                    </p:ext>
                  </p:extLst>
                </p:nvPr>
              </p:nvGraphicFramePr>
              <p:xfrm>
                <a:off x="749625" y="1881078"/>
                <a:ext cx="3657116" cy="3687545"/>
              </p:xfrm>
              <a:graphic>
                <a:graphicData uri="http://schemas.openxmlformats.org/drawingml/2006/chart">
                  <c:chart xmlns:c="http://schemas.openxmlformats.org/drawingml/2006/chart" xmlns:r="http://schemas.openxmlformats.org/officeDocument/2006/relationships" r:id="rId3"/>
                </a:graphicData>
              </a:graphic>
            </p:graphicFrame>
            <p:sp>
              <p:nvSpPr>
                <p:cNvPr id="104" name="Ovale 103">
                  <a:extLst>
                    <a:ext uri="{FF2B5EF4-FFF2-40B4-BE49-F238E27FC236}">
                      <a16:creationId xmlns="" xmlns:a16="http://schemas.microsoft.com/office/drawing/2014/main" id="{882C8CE1-9097-467E-9A56-B29E99485AAD}"/>
                    </a:ext>
                  </a:extLst>
                </p:cNvPr>
                <p:cNvSpPr/>
                <p:nvPr/>
              </p:nvSpPr>
              <p:spPr>
                <a:xfrm>
                  <a:off x="1835519" y="3000226"/>
                  <a:ext cx="1609874" cy="16098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FR" sz="1600" b="1" dirty="0">
                    <a:solidFill>
                      <a:srgbClr val="7F7F7F"/>
                    </a:solidFill>
                  </a:endParaRPr>
                </a:p>
              </p:txBody>
            </p:sp>
          </p:grpSp>
          <p:sp>
            <p:nvSpPr>
              <p:cNvPr id="97" name="Rectangle : Coins arrondis 96">
                <a:extLst>
                  <a:ext uri="{FF2B5EF4-FFF2-40B4-BE49-F238E27FC236}">
                    <a16:creationId xmlns="" xmlns:a16="http://schemas.microsoft.com/office/drawing/2014/main" id="{97ADD497-A19D-4612-BEA2-0A08536668AC}"/>
                  </a:ext>
                </a:extLst>
              </p:cNvPr>
              <p:cNvSpPr/>
              <p:nvPr/>
            </p:nvSpPr>
            <p:spPr>
              <a:xfrm>
                <a:off x="4829175" y="3752850"/>
                <a:ext cx="2533650" cy="498598"/>
              </a:xfrm>
              <a:prstGeom prst="roundRect">
                <a:avLst>
                  <a:gd name="adj" fmla="val 50000"/>
                </a:avLst>
              </a:prstGeom>
              <a:solidFill>
                <a:srgbClr val="7F7F7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rtl="0"/>
                <a:r>
                  <a:rPr lang="fr-FR" sz="2400" b="1" dirty="0" smtClean="0"/>
                  <a:t>NOS VALEURS</a:t>
                </a:r>
                <a:endParaRPr lang="fr-FR" sz="2400" b="1" dirty="0"/>
              </a:p>
            </p:txBody>
          </p:sp>
          <p:sp>
            <p:nvSpPr>
              <p:cNvPr id="98" name="Zone de texte 47">
                <a:extLst>
                  <a:ext uri="{FF2B5EF4-FFF2-40B4-BE49-F238E27FC236}">
                    <a16:creationId xmlns="" xmlns:a16="http://schemas.microsoft.com/office/drawing/2014/main" id="{2B00CA3E-327F-492E-8233-637749B20261}"/>
                  </a:ext>
                </a:extLst>
              </p:cNvPr>
              <p:cNvSpPr txBox="1"/>
              <p:nvPr/>
            </p:nvSpPr>
            <p:spPr>
              <a:xfrm>
                <a:off x="4838850" y="4341039"/>
                <a:ext cx="2693422" cy="190006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500" dirty="0">
                    <a:solidFill>
                      <a:srgbClr val="333333"/>
                    </a:solidFill>
                    <a:latin typeface="Source Sans Pro"/>
                  </a:rPr>
                  <a:t>TUMAG Câbles est une entreprise familiale dont les principes sont fondés sur des valeurs fondamentales telles que l’efficacité, </a:t>
                </a:r>
                <a:r>
                  <a:rPr lang="fr-FR" sz="1500" dirty="0" smtClean="0">
                    <a:solidFill>
                      <a:srgbClr val="333333"/>
                    </a:solidFill>
                    <a:latin typeface="Source Sans Pro"/>
                  </a:rPr>
                  <a:t>l’honnêteté et l’intégrité des </a:t>
                </a:r>
                <a:r>
                  <a:rPr lang="fr-FR" sz="1500" dirty="0">
                    <a:solidFill>
                      <a:srgbClr val="333333"/>
                    </a:solidFill>
                    <a:latin typeface="Source Sans Pro"/>
                  </a:rPr>
                  <a:t>personnes et de </a:t>
                </a:r>
                <a:r>
                  <a:rPr lang="fr-FR" sz="1500" dirty="0" smtClean="0">
                    <a:solidFill>
                      <a:srgbClr val="333333"/>
                    </a:solidFill>
                    <a:latin typeface="Source Sans Pro"/>
                  </a:rPr>
                  <a:t>l’environnement, mais les principales quartes valeurs sur les quelles elle axe sa culture sont : </a:t>
                </a:r>
                <a:endParaRPr lang="fr-FR" sz="1500" dirty="0"/>
              </a:p>
            </p:txBody>
          </p:sp>
          <p:grpSp>
            <p:nvGrpSpPr>
              <p:cNvPr id="99" name="Groupe 98">
                <a:extLst>
                  <a:ext uri="{FF2B5EF4-FFF2-40B4-BE49-F238E27FC236}">
                    <a16:creationId xmlns="" xmlns:a16="http://schemas.microsoft.com/office/drawing/2014/main" id="{F99F15A6-1005-4919-844A-DC792B7441D2}"/>
                  </a:ext>
                </a:extLst>
              </p:cNvPr>
              <p:cNvGrpSpPr/>
              <p:nvPr/>
            </p:nvGrpSpPr>
            <p:grpSpPr>
              <a:xfrm>
                <a:off x="5702444" y="6366979"/>
                <a:ext cx="346286" cy="124062"/>
                <a:chOff x="1921017" y="6370965"/>
                <a:chExt cx="346286" cy="124062"/>
              </a:xfrm>
            </p:grpSpPr>
            <p:sp>
              <p:nvSpPr>
                <p:cNvPr id="100" name="Rectangle : Coins arrondis 99">
                  <a:extLst>
                    <a:ext uri="{FF2B5EF4-FFF2-40B4-BE49-F238E27FC236}">
                      <a16:creationId xmlns="" xmlns:a16="http://schemas.microsoft.com/office/drawing/2014/main" id="{E3CAE9A1-EAF1-4D84-8445-91DB24FF15FF}"/>
                    </a:ext>
                  </a:extLst>
                </p:cNvPr>
                <p:cNvSpPr/>
                <p:nvPr/>
              </p:nvSpPr>
              <p:spPr>
                <a:xfrm rot="18900000">
                  <a:off x="1921017" y="6370965"/>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1" name="Rectangle : Coins arrondis 100">
                  <a:extLst>
                    <a:ext uri="{FF2B5EF4-FFF2-40B4-BE49-F238E27FC236}">
                      <a16:creationId xmlns="" xmlns:a16="http://schemas.microsoft.com/office/drawing/2014/main" id="{0E2495B4-60C8-4DE6-9FC6-8875DAB46AC9}"/>
                    </a:ext>
                  </a:extLst>
                </p:cNvPr>
                <p:cNvSpPr/>
                <p:nvPr/>
              </p:nvSpPr>
              <p:spPr>
                <a:xfrm rot="18900000">
                  <a:off x="2150749" y="6378473"/>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grpSp>
        <p:pic>
          <p:nvPicPr>
            <p:cNvPr id="14" name="Graphique 13" descr="Réunion">
              <a:extLst>
                <a:ext uri="{FF2B5EF4-FFF2-40B4-BE49-F238E27FC236}">
                  <a16:creationId xmlns="" xmlns:a16="http://schemas.microsoft.com/office/drawing/2014/main" id="{C799C221-9B85-4F78-BCE7-F1D70E5768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25410" y="2124433"/>
              <a:ext cx="914400" cy="914400"/>
            </a:xfrm>
            <a:prstGeom prst="rect">
              <a:avLst/>
            </a:prstGeom>
          </p:spPr>
        </p:pic>
      </p:grp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1524" y="5716610"/>
            <a:ext cx="1141390" cy="1141390"/>
          </a:xfrm>
          <a:prstGeom prst="rect">
            <a:avLst/>
          </a:prstGeom>
        </p:spPr>
      </p:pic>
      <p:sp>
        <p:nvSpPr>
          <p:cNvPr id="20" name="Rectangle : Coins arrondis 92">
            <a:extLst>
              <a:ext uri="{FF2B5EF4-FFF2-40B4-BE49-F238E27FC236}">
                <a16:creationId xmlns="" xmlns:a16="http://schemas.microsoft.com/office/drawing/2014/main" id="{B0003735-ED5B-4936-9194-47E90C5358EE}"/>
              </a:ext>
            </a:extLst>
          </p:cNvPr>
          <p:cNvSpPr/>
          <p:nvPr/>
        </p:nvSpPr>
        <p:spPr>
          <a:xfrm rot="18900000">
            <a:off x="6193278" y="6129671"/>
            <a:ext cx="116554" cy="11655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nvGrpSpPr>
          <p:cNvPr id="21" name="Groupe 20"/>
          <p:cNvGrpSpPr/>
          <p:nvPr/>
        </p:nvGrpSpPr>
        <p:grpSpPr>
          <a:xfrm>
            <a:off x="399093" y="756059"/>
            <a:ext cx="11062472" cy="4904052"/>
            <a:chOff x="-2742254" y="939511"/>
            <a:chExt cx="11062472" cy="4904052"/>
          </a:xfrm>
        </p:grpSpPr>
        <p:sp>
          <p:nvSpPr>
            <p:cNvPr id="22" name="Freeform 119"/>
            <p:cNvSpPr>
              <a:spLocks/>
            </p:cNvSpPr>
            <p:nvPr/>
          </p:nvSpPr>
          <p:spPr bwMode="auto">
            <a:xfrm rot="18900000">
              <a:off x="-2564224" y="1302143"/>
              <a:ext cx="2256926" cy="1822822"/>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chemeClr val="tx1"/>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a:p>
          </p:txBody>
        </p:sp>
        <p:grpSp>
          <p:nvGrpSpPr>
            <p:cNvPr id="23" name="Groupe 11"/>
            <p:cNvGrpSpPr/>
            <p:nvPr/>
          </p:nvGrpSpPr>
          <p:grpSpPr>
            <a:xfrm>
              <a:off x="-2742254" y="939511"/>
              <a:ext cx="11062472" cy="4904052"/>
              <a:chOff x="-4834605" y="1058505"/>
              <a:chExt cx="11062472" cy="4904052"/>
            </a:xfrm>
          </p:grpSpPr>
          <p:sp>
            <p:nvSpPr>
              <p:cNvPr id="24" name="Freeform 117"/>
              <p:cNvSpPr>
                <a:spLocks/>
              </p:cNvSpPr>
              <p:nvPr/>
            </p:nvSpPr>
            <p:spPr bwMode="auto">
              <a:xfrm rot="18900000">
                <a:off x="4239964" y="1058505"/>
                <a:ext cx="1961000" cy="2476460"/>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rgbClr val="ED820D"/>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sz="2000"/>
              </a:p>
            </p:txBody>
          </p:sp>
          <p:sp>
            <p:nvSpPr>
              <p:cNvPr id="25" name="Freeform 144"/>
              <p:cNvSpPr>
                <a:spLocks/>
              </p:cNvSpPr>
              <p:nvPr/>
            </p:nvSpPr>
            <p:spPr bwMode="auto">
              <a:xfrm rot="18900000">
                <a:off x="-3603009" y="3587397"/>
                <a:ext cx="1957053" cy="2375160"/>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rgbClr val="FFC000"/>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sz="2000"/>
              </a:p>
            </p:txBody>
          </p:sp>
          <p:sp>
            <p:nvSpPr>
              <p:cNvPr id="26" name="Freeform 142"/>
              <p:cNvSpPr>
                <a:spLocks/>
              </p:cNvSpPr>
              <p:nvPr/>
            </p:nvSpPr>
            <p:spPr bwMode="auto">
              <a:xfrm rot="18900000">
                <a:off x="3486106" y="4058968"/>
                <a:ext cx="2302617" cy="1753591"/>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rgbClr val="404040"/>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sz="2000"/>
              </a:p>
            </p:txBody>
          </p:sp>
          <p:sp>
            <p:nvSpPr>
              <p:cNvPr id="27" name="ZoneTexte 5"/>
              <p:cNvSpPr txBox="1"/>
              <p:nvPr/>
            </p:nvSpPr>
            <p:spPr>
              <a:xfrm rot="728544">
                <a:off x="4025759" y="1579778"/>
                <a:ext cx="2202108" cy="646331"/>
              </a:xfrm>
              <a:prstGeom prst="rect">
                <a:avLst/>
              </a:prstGeom>
              <a:noFill/>
            </p:spPr>
            <p:txBody>
              <a:bodyPr wrap="square" rtlCol="0">
                <a:spAutoFit/>
              </a:bodyPr>
              <a:lstStyle/>
              <a:p>
                <a:pPr algn="ctr"/>
                <a:r>
                  <a:rPr lang="fr-FR" sz="36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Respect</a:t>
                </a:r>
                <a:endParaRPr lang="en-US" sz="36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8" name="ZoneTexte 6"/>
              <p:cNvSpPr txBox="1"/>
              <p:nvPr/>
            </p:nvSpPr>
            <p:spPr>
              <a:xfrm rot="21180337">
                <a:off x="-4834605" y="2096505"/>
                <a:ext cx="1903085" cy="646331"/>
              </a:xfrm>
              <a:prstGeom prst="rect">
                <a:avLst/>
              </a:prstGeom>
              <a:noFill/>
            </p:spPr>
            <p:txBody>
              <a:bodyPr wrap="none" rtlCol="0">
                <a:spAutoFit/>
              </a:bodyPr>
              <a:lstStyle/>
              <a:p>
                <a:pPr algn="ctr"/>
                <a:r>
                  <a:rPr lang="fr-FR" sz="36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UNION</a:t>
                </a:r>
                <a:endParaRPr lang="en-US" sz="36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9" name="ZoneTexte 7"/>
              <p:cNvSpPr txBox="1"/>
              <p:nvPr/>
            </p:nvSpPr>
            <p:spPr>
              <a:xfrm rot="524808">
                <a:off x="3708628" y="4634420"/>
                <a:ext cx="2141420" cy="830997"/>
              </a:xfrm>
              <a:prstGeom prst="rect">
                <a:avLst/>
              </a:prstGeom>
              <a:noFill/>
            </p:spPr>
            <p:txBody>
              <a:bodyPr wrap="none" rtlCol="0">
                <a:spAutoFit/>
              </a:bodyPr>
              <a:lstStyle/>
              <a:p>
                <a:pPr algn="ctr"/>
                <a:r>
                  <a:rPr lang="fr-FR" sz="24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TRANSPAR-</a:t>
                </a:r>
              </a:p>
              <a:p>
                <a:pPr algn="ctr"/>
                <a:r>
                  <a:rPr lang="fr-FR" sz="24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ENCE</a:t>
                </a:r>
                <a:endParaRPr lang="en-US" sz="2400" b="1" cap="small" dirty="0" smtClean="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0" name="ZoneTexte 8"/>
              <p:cNvSpPr txBox="1"/>
              <p:nvPr/>
            </p:nvSpPr>
            <p:spPr>
              <a:xfrm rot="553063">
                <a:off x="-3896887" y="4945064"/>
                <a:ext cx="2550376" cy="954107"/>
              </a:xfrm>
              <a:prstGeom prst="rect">
                <a:avLst/>
              </a:prstGeom>
              <a:noFill/>
            </p:spPr>
            <p:txBody>
              <a:bodyPr wrap="square" rtlCol="0">
                <a:spAutoFit/>
              </a:bodyPr>
              <a:lstStyle/>
              <a:p>
                <a:pPr algn="ctr"/>
                <a:r>
                  <a:rPr lang="fr-FR" sz="2800" b="1" cap="small" dirty="0" err="1" smtClean="0">
                    <a:solidFill>
                      <a:schemeClr val="bg1"/>
                    </a:solidFill>
                    <a:effectLst>
                      <a:outerShdw blurRad="38100" dist="38100" dir="2700000" algn="tl">
                        <a:srgbClr val="000000">
                          <a:alpha val="43137"/>
                        </a:srgbClr>
                      </a:outerShdw>
                    </a:effectLst>
                    <a:latin typeface="Arial Black" panose="020B0A04020102020204" pitchFamily="34" charset="0"/>
                  </a:rPr>
                  <a:t>Persever</a:t>
                </a:r>
                <a:r>
                  <a:rPr lang="fr-FR" sz="28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a:t>
                </a:r>
              </a:p>
              <a:p>
                <a:pPr algn="ctr"/>
                <a:r>
                  <a:rPr lang="fr-FR" sz="2800" b="1" cap="small" dirty="0" err="1" smtClean="0">
                    <a:solidFill>
                      <a:schemeClr val="bg1"/>
                    </a:solidFill>
                    <a:effectLst>
                      <a:outerShdw blurRad="38100" dist="38100" dir="2700000" algn="tl">
                        <a:srgbClr val="000000">
                          <a:alpha val="43137"/>
                        </a:srgbClr>
                      </a:outerShdw>
                    </a:effectLst>
                    <a:latin typeface="Arial Black" panose="020B0A04020102020204" pitchFamily="34" charset="0"/>
                  </a:rPr>
                  <a:t>ance</a:t>
                </a:r>
                <a:endParaRPr lang="en-US" sz="2800" b="1" cap="small" dirty="0" smtClean="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grpSp>
      <p:sp>
        <p:nvSpPr>
          <p:cNvPr id="31" name="ZoneTexte 5"/>
          <p:cNvSpPr txBox="1"/>
          <p:nvPr/>
        </p:nvSpPr>
        <p:spPr>
          <a:xfrm>
            <a:off x="9123974" y="685966"/>
            <a:ext cx="2380934" cy="707886"/>
          </a:xfrm>
          <a:prstGeom prst="rect">
            <a:avLst/>
          </a:prstGeom>
          <a:noFill/>
        </p:spPr>
        <p:txBody>
          <a:bodyPr wrap="square" rtlCol="0">
            <a:spAutoFit/>
          </a:bodyPr>
          <a:lstStyle/>
          <a:p>
            <a:pPr algn="ctr"/>
            <a:r>
              <a:rPr lang="fr-FR" sz="40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1</a:t>
            </a:r>
            <a:endParaRPr lang="en-US" sz="40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2" name="ZoneTexte 5"/>
          <p:cNvSpPr txBox="1"/>
          <p:nvPr/>
        </p:nvSpPr>
        <p:spPr>
          <a:xfrm>
            <a:off x="9123974" y="3862429"/>
            <a:ext cx="2380934" cy="707886"/>
          </a:xfrm>
          <a:prstGeom prst="rect">
            <a:avLst/>
          </a:prstGeom>
          <a:noFill/>
        </p:spPr>
        <p:txBody>
          <a:bodyPr wrap="square" rtlCol="0">
            <a:spAutoFit/>
          </a:bodyPr>
          <a:lstStyle/>
          <a:p>
            <a:pPr algn="ctr"/>
            <a:r>
              <a:rPr lang="fr-FR" sz="4000" b="1" cap="small" dirty="0">
                <a:solidFill>
                  <a:schemeClr val="bg1"/>
                </a:solidFill>
                <a:effectLst>
                  <a:outerShdw blurRad="38100" dist="38100" dir="2700000" algn="tl">
                    <a:srgbClr val="000000">
                      <a:alpha val="43137"/>
                    </a:srgbClr>
                  </a:outerShdw>
                </a:effectLst>
                <a:latin typeface="Arial Black" panose="020B0A04020102020204" pitchFamily="34" charset="0"/>
              </a:rPr>
              <a:t>2</a:t>
            </a:r>
            <a:endParaRPr lang="en-US" sz="40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3" name="ZoneTexte 5"/>
          <p:cNvSpPr txBox="1"/>
          <p:nvPr/>
        </p:nvSpPr>
        <p:spPr>
          <a:xfrm>
            <a:off x="1336490" y="4154962"/>
            <a:ext cx="2380934" cy="707886"/>
          </a:xfrm>
          <a:prstGeom prst="rect">
            <a:avLst/>
          </a:prstGeom>
          <a:noFill/>
        </p:spPr>
        <p:txBody>
          <a:bodyPr wrap="square" rtlCol="0">
            <a:spAutoFit/>
          </a:bodyPr>
          <a:lstStyle/>
          <a:p>
            <a:pPr algn="ctr"/>
            <a:r>
              <a:rPr lang="fr-FR" sz="40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4</a:t>
            </a:r>
            <a:endParaRPr lang="en-US" sz="40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4" name="ZoneTexte 5"/>
          <p:cNvSpPr txBox="1"/>
          <p:nvPr/>
        </p:nvSpPr>
        <p:spPr>
          <a:xfrm>
            <a:off x="107891" y="1300991"/>
            <a:ext cx="2380934" cy="707886"/>
          </a:xfrm>
          <a:prstGeom prst="rect">
            <a:avLst/>
          </a:prstGeom>
          <a:noFill/>
        </p:spPr>
        <p:txBody>
          <a:bodyPr wrap="square" rtlCol="0">
            <a:spAutoFit/>
          </a:bodyPr>
          <a:lstStyle/>
          <a:p>
            <a:pPr algn="ctr"/>
            <a:r>
              <a:rPr lang="fr-FR" sz="4000" b="1" cap="small" dirty="0" smtClean="0">
                <a:solidFill>
                  <a:schemeClr val="bg1"/>
                </a:solidFill>
                <a:effectLst>
                  <a:outerShdw blurRad="38100" dist="38100" dir="2700000" algn="tl">
                    <a:srgbClr val="000000">
                      <a:alpha val="43137"/>
                    </a:srgbClr>
                  </a:outerShdw>
                </a:effectLst>
                <a:latin typeface="Arial Black" panose="020B0A04020102020204" pitchFamily="34" charset="0"/>
              </a:rPr>
              <a:t>3</a:t>
            </a:r>
            <a:endParaRPr lang="en-US" sz="40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6258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3D0B643-7A91-4DF8-A7B1-B57A95B3E49A}"/>
              </a:ext>
            </a:extLst>
          </p:cNvPr>
          <p:cNvSpPr>
            <a:spLocks noGrp="1"/>
          </p:cNvSpPr>
          <p:nvPr>
            <p:ph type="title"/>
          </p:nvPr>
        </p:nvSpPr>
        <p:spPr>
          <a:xfrm>
            <a:off x="742666" y="202018"/>
            <a:ext cx="10515600" cy="498598"/>
          </a:xfrm>
        </p:spPr>
        <p:txBody>
          <a:bodyPr rtlCol="0"/>
          <a:lstStyle/>
          <a:p>
            <a:pPr rtl="0"/>
            <a:r>
              <a:rPr lang="fr-FR" dirty="0"/>
              <a:t>QUI SOMMES NOUS ?</a:t>
            </a:r>
          </a:p>
        </p:txBody>
      </p:sp>
      <p:sp>
        <p:nvSpPr>
          <p:cNvPr id="4" name="Espace réservé du numéro de diapositive 3">
            <a:extLst>
              <a:ext uri="{FF2B5EF4-FFF2-40B4-BE49-F238E27FC236}">
                <a16:creationId xmlns="" xmlns:a16="http://schemas.microsoft.com/office/drawing/2014/main" id="{CD976851-FE21-4646-98F0-F5FC65E04F9E}"/>
              </a:ext>
            </a:extLst>
          </p:cNvPr>
          <p:cNvSpPr>
            <a:spLocks noGrp="1"/>
          </p:cNvSpPr>
          <p:nvPr>
            <p:ph type="sldNum" sz="quarter" idx="12"/>
          </p:nvPr>
        </p:nvSpPr>
        <p:spPr/>
        <p:txBody>
          <a:bodyPr rtlCol="0"/>
          <a:lstStyle/>
          <a:p>
            <a:pPr rtl="0"/>
            <a:fld id="{0FD50806-BABF-4915-9689-3B9956D1C75C}" type="slidenum">
              <a:rPr lang="fr-FR" smtClean="0"/>
              <a:pPr rtl="0"/>
              <a:t>4</a:t>
            </a:fld>
            <a:endParaRPr lang="fr-FR"/>
          </a:p>
        </p:txBody>
      </p:sp>
      <p:grpSp>
        <p:nvGrpSpPr>
          <p:cNvPr id="10" name="Groupe 9">
            <a:extLst>
              <a:ext uri="{FF2B5EF4-FFF2-40B4-BE49-F238E27FC236}">
                <a16:creationId xmlns="" xmlns:a16="http://schemas.microsoft.com/office/drawing/2014/main" id="{CCAE9C21-B3D7-4679-B837-F4BA7320CFB2}"/>
              </a:ext>
              <a:ext uri="{C183D7F6-B498-43B3-948B-1728B52AA6E4}">
                <adec:decorative xmlns="" xmlns:adec="http://schemas.microsoft.com/office/drawing/2017/decorative" val="1"/>
              </a:ext>
            </a:extLst>
          </p:cNvPr>
          <p:cNvGrpSpPr/>
          <p:nvPr/>
        </p:nvGrpSpPr>
        <p:grpSpPr>
          <a:xfrm>
            <a:off x="8562304" y="772037"/>
            <a:ext cx="3629696" cy="5562101"/>
            <a:chOff x="4600575" y="1687232"/>
            <a:chExt cx="3028950" cy="5023529"/>
          </a:xfrm>
        </p:grpSpPr>
        <p:sp>
          <p:nvSpPr>
            <p:cNvPr id="60" name="Rectangle 59">
              <a:extLst>
                <a:ext uri="{FF2B5EF4-FFF2-40B4-BE49-F238E27FC236}">
                  <a16:creationId xmlns="" xmlns:a16="http://schemas.microsoft.com/office/drawing/2014/main" id="{CE964EA2-E75F-4ACF-84AC-8F703B06F6D6}"/>
                </a:ext>
              </a:extLst>
            </p:cNvPr>
            <p:cNvSpPr/>
            <p:nvPr/>
          </p:nvSpPr>
          <p:spPr>
            <a:xfrm>
              <a:off x="4600575" y="4002149"/>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nvGrpSpPr>
            <p:cNvPr id="85" name="Groupe 84">
              <a:extLst>
                <a:ext uri="{FF2B5EF4-FFF2-40B4-BE49-F238E27FC236}">
                  <a16:creationId xmlns="" xmlns:a16="http://schemas.microsoft.com/office/drawing/2014/main" id="{C940176A-1141-46EB-A141-FD8CC1108C54}"/>
                </a:ext>
              </a:extLst>
            </p:cNvPr>
            <p:cNvGrpSpPr/>
            <p:nvPr/>
          </p:nvGrpSpPr>
          <p:grpSpPr>
            <a:xfrm>
              <a:off x="5085207" y="1687232"/>
              <a:ext cx="2059686" cy="1920940"/>
              <a:chOff x="749625" y="2041702"/>
              <a:chExt cx="3781664" cy="3526921"/>
            </a:xfrm>
          </p:grpSpPr>
          <p:graphicFrame>
            <p:nvGraphicFramePr>
              <p:cNvPr id="86" name="Graphique 85">
                <a:extLst>
                  <a:ext uri="{FF2B5EF4-FFF2-40B4-BE49-F238E27FC236}">
                    <a16:creationId xmlns="" xmlns:a16="http://schemas.microsoft.com/office/drawing/2014/main" id="{07617017-56AE-4EF1-990A-2D4410C51BFB}"/>
                  </a:ext>
                </a:extLst>
              </p:cNvPr>
              <p:cNvGraphicFramePr/>
              <p:nvPr>
                <p:extLst/>
              </p:nvPr>
            </p:nvGraphicFramePr>
            <p:xfrm>
              <a:off x="749625" y="2041702"/>
              <a:ext cx="3781664" cy="3526921"/>
            </p:xfrm>
            <a:graphic>
              <a:graphicData uri="http://schemas.openxmlformats.org/drawingml/2006/chart">
                <c:chart xmlns:c="http://schemas.openxmlformats.org/drawingml/2006/chart" xmlns:r="http://schemas.openxmlformats.org/officeDocument/2006/relationships" r:id="rId3"/>
              </a:graphicData>
            </a:graphic>
          </p:graphicFrame>
          <p:sp>
            <p:nvSpPr>
              <p:cNvPr id="87" name="Ovale 86">
                <a:extLst>
                  <a:ext uri="{FF2B5EF4-FFF2-40B4-BE49-F238E27FC236}">
                    <a16:creationId xmlns="" xmlns:a16="http://schemas.microsoft.com/office/drawing/2014/main" id="{7812A7BA-479B-4BEF-B397-77EEFB212384}"/>
                  </a:ext>
                </a:extLst>
              </p:cNvPr>
              <p:cNvSpPr/>
              <p:nvPr/>
            </p:nvSpPr>
            <p:spPr>
              <a:xfrm>
                <a:off x="1795460" y="3064106"/>
                <a:ext cx="1609874" cy="16098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FR" sz="1600" b="1" dirty="0">
                  <a:solidFill>
                    <a:srgbClr val="404040"/>
                  </a:solidFill>
                </a:endParaRPr>
              </a:p>
            </p:txBody>
          </p:sp>
        </p:grpSp>
        <p:sp>
          <p:nvSpPr>
            <p:cNvPr id="88" name="Rectangle : Coins arrondis 87">
              <a:extLst>
                <a:ext uri="{FF2B5EF4-FFF2-40B4-BE49-F238E27FC236}">
                  <a16:creationId xmlns="" xmlns:a16="http://schemas.microsoft.com/office/drawing/2014/main" id="{5B1D1B62-74EE-4306-A194-676901404487}"/>
                </a:ext>
              </a:extLst>
            </p:cNvPr>
            <p:cNvSpPr/>
            <p:nvPr/>
          </p:nvSpPr>
          <p:spPr>
            <a:xfrm>
              <a:off x="4829175" y="3752850"/>
              <a:ext cx="2533650" cy="498598"/>
            </a:xfrm>
            <a:prstGeom prst="roundRect">
              <a:avLst>
                <a:gd name="adj" fmla="val 50000"/>
              </a:avLst>
            </a:prstGeom>
            <a:solidFill>
              <a:srgbClr val="40404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rtl="0"/>
              <a:r>
                <a:rPr lang="fr-FR" sz="1600" dirty="0" smtClean="0"/>
                <a:t>Système de qualité  </a:t>
              </a:r>
              <a:endParaRPr lang="fr-FR" sz="1600" dirty="0"/>
            </a:p>
          </p:txBody>
        </p:sp>
        <p:sp>
          <p:nvSpPr>
            <p:cNvPr id="89" name="Zone de texte 47">
              <a:extLst>
                <a:ext uri="{FF2B5EF4-FFF2-40B4-BE49-F238E27FC236}">
                  <a16:creationId xmlns="" xmlns:a16="http://schemas.microsoft.com/office/drawing/2014/main" id="{1DD221D1-F384-4A12-B3A1-9380E515AA4D}"/>
                </a:ext>
              </a:extLst>
            </p:cNvPr>
            <p:cNvSpPr txBox="1"/>
            <p:nvPr/>
          </p:nvSpPr>
          <p:spPr>
            <a:xfrm>
              <a:off x="4768339" y="4396126"/>
              <a:ext cx="2693422" cy="155666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dirty="0"/>
                <a:t>La Qualité est notre principale priorité, nous la plaçons au centre de toutes nos préoccupations et de notre organisation. C’est un élément transverse de l’ensemble de la chaîne de valeur. La qualité est une exigence au quotidien</a:t>
              </a:r>
              <a:endParaRPr lang="fr-FR" sz="1600" dirty="0">
                <a:solidFill>
                  <a:schemeClr val="tx1">
                    <a:lumMod val="75000"/>
                    <a:lumOff val="25000"/>
                  </a:schemeClr>
                </a:solidFill>
              </a:endParaRPr>
            </a:p>
          </p:txBody>
        </p:sp>
        <p:grpSp>
          <p:nvGrpSpPr>
            <p:cNvPr id="90" name="Groupe 89">
              <a:extLst>
                <a:ext uri="{FF2B5EF4-FFF2-40B4-BE49-F238E27FC236}">
                  <a16:creationId xmlns="" xmlns:a16="http://schemas.microsoft.com/office/drawing/2014/main" id="{084F8638-3DFE-40FD-854B-409E4CB30D48}"/>
                </a:ext>
              </a:extLst>
            </p:cNvPr>
            <p:cNvGrpSpPr/>
            <p:nvPr/>
          </p:nvGrpSpPr>
          <p:grpSpPr>
            <a:xfrm>
              <a:off x="5355653" y="6592871"/>
              <a:ext cx="285750" cy="117890"/>
              <a:chOff x="1574226" y="6596857"/>
              <a:chExt cx="285750" cy="117890"/>
            </a:xfrm>
          </p:grpSpPr>
          <p:sp>
            <p:nvSpPr>
              <p:cNvPr id="91" name="Rectangle : Coins arrondis 90">
                <a:extLst>
                  <a:ext uri="{FF2B5EF4-FFF2-40B4-BE49-F238E27FC236}">
                    <a16:creationId xmlns="" xmlns:a16="http://schemas.microsoft.com/office/drawing/2014/main" id="{892C806D-C45F-463A-AFE9-40722447233E}"/>
                  </a:ext>
                </a:extLst>
              </p:cNvPr>
              <p:cNvSpPr/>
              <p:nvPr/>
            </p:nvSpPr>
            <p:spPr>
              <a:xfrm rot="18900000">
                <a:off x="1574226" y="6598193"/>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92" name="Rectangle : Coins arrondis 91">
                <a:extLst>
                  <a:ext uri="{FF2B5EF4-FFF2-40B4-BE49-F238E27FC236}">
                    <a16:creationId xmlns="" xmlns:a16="http://schemas.microsoft.com/office/drawing/2014/main" id="{9BFF84D4-4EC3-4945-B13B-66B4E4959D5E}"/>
                  </a:ext>
                </a:extLst>
              </p:cNvPr>
              <p:cNvSpPr/>
              <p:nvPr/>
            </p:nvSpPr>
            <p:spPr>
              <a:xfrm rot="18900000">
                <a:off x="1743422" y="6596857"/>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grpSp>
      <p:sp>
        <p:nvSpPr>
          <p:cNvPr id="40" name="Ovale 86">
            <a:extLst>
              <a:ext uri="{FF2B5EF4-FFF2-40B4-BE49-F238E27FC236}">
                <a16:creationId xmlns="" xmlns:a16="http://schemas.microsoft.com/office/drawing/2014/main" id="{C6EFAEA5-FC42-45B5-BF86-952163D25BB3}"/>
              </a:ext>
            </a:extLst>
          </p:cNvPr>
          <p:cNvSpPr/>
          <p:nvPr/>
        </p:nvSpPr>
        <p:spPr>
          <a:xfrm>
            <a:off x="1689233" y="2134120"/>
            <a:ext cx="876819" cy="87681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FR" sz="1600" b="1" dirty="0">
              <a:solidFill>
                <a:srgbClr val="404040"/>
              </a:solidFill>
            </a:endParaRP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2714" y="5616449"/>
            <a:ext cx="1141390" cy="1141390"/>
          </a:xfrm>
          <a:prstGeom prst="rect">
            <a:avLst/>
          </a:prstGeom>
        </p:spPr>
      </p:pic>
      <p:pic>
        <p:nvPicPr>
          <p:cNvPr id="5" name="Image 4"/>
          <p:cNvPicPr>
            <a:picLocks noChangeAspect="1"/>
          </p:cNvPicPr>
          <p:nvPr/>
        </p:nvPicPr>
        <p:blipFill>
          <a:blip r:embed="rId5"/>
          <a:stretch>
            <a:fillRect/>
          </a:stretch>
        </p:blipFill>
        <p:spPr>
          <a:xfrm>
            <a:off x="151498" y="958118"/>
            <a:ext cx="6084316" cy="3897430"/>
          </a:xfrm>
          <a:prstGeom prst="rect">
            <a:avLst/>
          </a:prstGeom>
        </p:spPr>
      </p:pic>
      <p:pic>
        <p:nvPicPr>
          <p:cNvPr id="19" name="Image 18"/>
          <p:cNvPicPr>
            <a:picLocks noChangeAspect="1"/>
          </p:cNvPicPr>
          <p:nvPr/>
        </p:nvPicPr>
        <p:blipFill>
          <a:blip r:embed="rId6"/>
          <a:stretch>
            <a:fillRect/>
          </a:stretch>
        </p:blipFill>
        <p:spPr>
          <a:xfrm>
            <a:off x="3193656" y="3895928"/>
            <a:ext cx="620945" cy="662336"/>
          </a:xfrm>
          <a:prstGeom prst="rect">
            <a:avLst/>
          </a:prstGeom>
        </p:spPr>
      </p:pic>
      <p:pic>
        <p:nvPicPr>
          <p:cNvPr id="6" name="Image 5"/>
          <p:cNvPicPr>
            <a:picLocks noChangeAspect="1"/>
          </p:cNvPicPr>
          <p:nvPr/>
        </p:nvPicPr>
        <p:blipFill>
          <a:blip r:embed="rId7"/>
          <a:stretch>
            <a:fillRect/>
          </a:stretch>
        </p:blipFill>
        <p:spPr>
          <a:xfrm>
            <a:off x="9997352" y="1503572"/>
            <a:ext cx="645297" cy="742700"/>
          </a:xfrm>
          <a:prstGeom prst="rect">
            <a:avLst/>
          </a:prstGeom>
        </p:spPr>
      </p:pic>
      <p:sp>
        <p:nvSpPr>
          <p:cNvPr id="21" name="Rectangle : Coins arrondis 91">
            <a:extLst>
              <a:ext uri="{FF2B5EF4-FFF2-40B4-BE49-F238E27FC236}">
                <a16:creationId xmlns="" xmlns:a16="http://schemas.microsoft.com/office/drawing/2014/main" id="{9BFF84D4-4EC3-4945-B13B-66B4E4959D5E}"/>
              </a:ext>
            </a:extLst>
          </p:cNvPr>
          <p:cNvSpPr/>
          <p:nvPr/>
        </p:nvSpPr>
        <p:spPr>
          <a:xfrm rot="18900000">
            <a:off x="9903834" y="6203610"/>
            <a:ext cx="139671" cy="129050"/>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7" name="Rectangle 6"/>
          <p:cNvSpPr/>
          <p:nvPr/>
        </p:nvSpPr>
        <p:spPr>
          <a:xfrm>
            <a:off x="121342" y="5113050"/>
            <a:ext cx="7696638" cy="1323439"/>
          </a:xfrm>
          <a:prstGeom prst="rect">
            <a:avLst/>
          </a:prstGeom>
        </p:spPr>
        <p:txBody>
          <a:bodyPr wrap="square">
            <a:spAutoFit/>
          </a:bodyPr>
          <a:lstStyle/>
          <a:p>
            <a:pPr algn="ctr"/>
            <a:r>
              <a:rPr lang="fr-FR" sz="2000" dirty="0"/>
              <a:t>Notre philosophie : La Qualité doit être créée et produite et non pas simplement contrôlée, ainsi en 2014 nous avons décidé d’acquérir la certification ISO 9001 pour être </a:t>
            </a:r>
            <a:r>
              <a:rPr lang="fr-FR" sz="2000" dirty="0" smtClean="0"/>
              <a:t>sûre </a:t>
            </a:r>
            <a:r>
              <a:rPr lang="fr-FR" sz="2000" dirty="0"/>
              <a:t>de manier et garantir à nos clients et notre environnement une  qualité totale dans tous ses aspects.</a:t>
            </a:r>
          </a:p>
        </p:txBody>
      </p:sp>
      <p:sp>
        <p:nvSpPr>
          <p:cNvPr id="9" name="Flèche droite 8"/>
          <p:cNvSpPr/>
          <p:nvPr/>
        </p:nvSpPr>
        <p:spPr>
          <a:xfrm rot="10800000">
            <a:off x="6741764" y="2852105"/>
            <a:ext cx="1500943" cy="919246"/>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36113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291974D-94F5-468A-87AC-B7EFF95696CC}"/>
              </a:ext>
            </a:extLst>
          </p:cNvPr>
          <p:cNvSpPr/>
          <p:nvPr/>
        </p:nvSpPr>
        <p:spPr>
          <a:xfrm>
            <a:off x="0" y="1116246"/>
            <a:ext cx="12192000" cy="5295901"/>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solidFill>
                <a:schemeClr val="tx1">
                  <a:lumMod val="65000"/>
                  <a:lumOff val="35000"/>
                </a:schemeClr>
              </a:solidFill>
            </a:endParaRPr>
          </a:p>
        </p:txBody>
      </p:sp>
      <p:sp>
        <p:nvSpPr>
          <p:cNvPr id="2" name="Titre 1">
            <a:extLst>
              <a:ext uri="{FF2B5EF4-FFF2-40B4-BE49-F238E27FC236}">
                <a16:creationId xmlns="" xmlns:a16="http://schemas.microsoft.com/office/drawing/2014/main" id="{CA98AD67-5AA4-441A-BB82-472C288413F8}"/>
              </a:ext>
            </a:extLst>
          </p:cNvPr>
          <p:cNvSpPr>
            <a:spLocks noGrp="1"/>
          </p:cNvSpPr>
          <p:nvPr>
            <p:ph type="title"/>
          </p:nvPr>
        </p:nvSpPr>
        <p:spPr>
          <a:xfrm>
            <a:off x="-2443989" y="242387"/>
            <a:ext cx="10515600" cy="498598"/>
          </a:xfrm>
        </p:spPr>
        <p:txBody>
          <a:bodyPr rtlCol="0"/>
          <a:lstStyle/>
          <a:p>
            <a:pPr rtl="0"/>
            <a:r>
              <a:rPr lang="fr-FR" noProof="1"/>
              <a:t>Nos produits  : </a:t>
            </a:r>
          </a:p>
        </p:txBody>
      </p:sp>
      <p:sp>
        <p:nvSpPr>
          <p:cNvPr id="4" name="Espace réservé du numéro de diapositive 3">
            <a:extLst>
              <a:ext uri="{FF2B5EF4-FFF2-40B4-BE49-F238E27FC236}">
                <a16:creationId xmlns="" xmlns:a16="http://schemas.microsoft.com/office/drawing/2014/main" id="{FF6CA378-A42F-4D9C-A19A-0115D50F38CC}"/>
              </a:ext>
            </a:extLst>
          </p:cNvPr>
          <p:cNvSpPr>
            <a:spLocks noGrp="1"/>
          </p:cNvSpPr>
          <p:nvPr>
            <p:ph type="sldNum" sz="quarter" idx="12"/>
          </p:nvPr>
        </p:nvSpPr>
        <p:spPr/>
        <p:txBody>
          <a:bodyPr rtlCol="0"/>
          <a:lstStyle/>
          <a:p>
            <a:pPr rtl="0"/>
            <a:fld id="{0FD50806-BABF-4915-9689-3B9956D1C75C}" type="slidenum">
              <a:rPr lang="fr-FR" noProof="1" dirty="0" smtClean="0"/>
              <a:pPr rtl="0"/>
              <a:t>5</a:t>
            </a:fld>
            <a:endParaRPr lang="fr-FR" noProof="1"/>
          </a:p>
        </p:txBody>
      </p:sp>
      <p:grpSp>
        <p:nvGrpSpPr>
          <p:cNvPr id="43" name="Groupe 42">
            <a:extLst>
              <a:ext uri="{FF2B5EF4-FFF2-40B4-BE49-F238E27FC236}">
                <a16:creationId xmlns="" xmlns:a16="http://schemas.microsoft.com/office/drawing/2014/main" id="{91550221-8258-42F2-8C5D-7698C3085D53}"/>
              </a:ext>
              <a:ext uri="{C183D7F6-B498-43B3-948B-1728B52AA6E4}">
                <adec:decorative xmlns="" xmlns:adec="http://schemas.microsoft.com/office/drawing/2017/decorative" val="1"/>
              </a:ext>
            </a:extLst>
          </p:cNvPr>
          <p:cNvGrpSpPr/>
          <p:nvPr/>
        </p:nvGrpSpPr>
        <p:grpSpPr>
          <a:xfrm>
            <a:off x="292864" y="1371333"/>
            <a:ext cx="3419021" cy="2214588"/>
            <a:chOff x="304800" y="1577182"/>
            <a:chExt cx="3419021" cy="2214588"/>
          </a:xfrm>
          <a:solidFill>
            <a:srgbClr val="F3952D"/>
          </a:solidFill>
          <a:effectLst>
            <a:outerShdw blurRad="50800" dist="38100" dir="5400000" algn="t" rotWithShape="0">
              <a:prstClr val="black">
                <a:alpha val="20000"/>
              </a:prstClr>
            </a:outerShdw>
          </a:effectLst>
        </p:grpSpPr>
        <p:sp>
          <p:nvSpPr>
            <p:cNvPr id="5" name="Rectangle 4">
              <a:extLst>
                <a:ext uri="{FF2B5EF4-FFF2-40B4-BE49-F238E27FC236}">
                  <a16:creationId xmlns="" xmlns:a16="http://schemas.microsoft.com/office/drawing/2014/main" id="{CDADA208-E23E-4B7A-8B30-503644571020}"/>
                </a:ext>
              </a:extLst>
            </p:cNvPr>
            <p:cNvSpPr/>
            <p:nvPr/>
          </p:nvSpPr>
          <p:spPr>
            <a:xfrm>
              <a:off x="304800" y="1577182"/>
              <a:ext cx="3419021" cy="1795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r>
                <a:rPr lang="fr-FR" sz="3600" b="1" noProof="1">
                  <a:latin typeface="+mj-lt"/>
                </a:rPr>
                <a:t>DOMESTIQUES</a:t>
              </a:r>
            </a:p>
          </p:txBody>
        </p:sp>
        <p:sp>
          <p:nvSpPr>
            <p:cNvPr id="7" name="Rectangle 6">
              <a:extLst>
                <a:ext uri="{FF2B5EF4-FFF2-40B4-BE49-F238E27FC236}">
                  <a16:creationId xmlns="" xmlns:a16="http://schemas.microsoft.com/office/drawing/2014/main" id="{35AF9DE5-C8D3-43F1-8647-AA7713F1FCEF}"/>
                </a:ext>
              </a:extLst>
            </p:cNvPr>
            <p:cNvSpPr/>
            <p:nvPr/>
          </p:nvSpPr>
          <p:spPr>
            <a:xfrm>
              <a:off x="304800" y="3372670"/>
              <a:ext cx="3419021"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 </a:t>
              </a:r>
              <a:endParaRPr lang="fr-FR" noProof="1">
                <a:solidFill>
                  <a:schemeClr val="tx1">
                    <a:lumMod val="75000"/>
                    <a:lumOff val="25000"/>
                  </a:schemeClr>
                </a:solidFill>
              </a:endParaRPr>
            </a:p>
          </p:txBody>
        </p:sp>
      </p:grpSp>
      <p:sp>
        <p:nvSpPr>
          <p:cNvPr id="6" name="Ovale 5">
            <a:extLst>
              <a:ext uri="{FF2B5EF4-FFF2-40B4-BE49-F238E27FC236}">
                <a16:creationId xmlns="" xmlns:a16="http://schemas.microsoft.com/office/drawing/2014/main" id="{97C50A8E-3918-4827-975A-99A3EAB66BFA}"/>
              </a:ext>
              <a:ext uri="{C183D7F6-B498-43B3-948B-1728B52AA6E4}">
                <adec:decorative xmlns="" xmlns:adec="http://schemas.microsoft.com/office/drawing/2017/decorative" val="1"/>
              </a:ext>
            </a:extLst>
          </p:cNvPr>
          <p:cNvSpPr/>
          <p:nvPr/>
        </p:nvSpPr>
        <p:spPr>
          <a:xfrm>
            <a:off x="1620609" y="1134040"/>
            <a:ext cx="657225" cy="657225"/>
          </a:xfrm>
          <a:prstGeom prst="ellipse">
            <a:avLst/>
          </a:prstGeom>
          <a:solidFill>
            <a:srgbClr val="7F7F7F"/>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pSp>
        <p:nvGrpSpPr>
          <p:cNvPr id="12" name="Groupe 11" descr="Ceci est une icône représentant des pièces de monnaie.">
            <a:extLst>
              <a:ext uri="{FF2B5EF4-FFF2-40B4-BE49-F238E27FC236}">
                <a16:creationId xmlns="" xmlns:a16="http://schemas.microsoft.com/office/drawing/2014/main" id="{75301E57-A6A4-4748-B362-9BA17072ED18}"/>
              </a:ext>
            </a:extLst>
          </p:cNvPr>
          <p:cNvGrpSpPr/>
          <p:nvPr/>
        </p:nvGrpSpPr>
        <p:grpSpPr>
          <a:xfrm>
            <a:off x="1804759" y="1367124"/>
            <a:ext cx="287338" cy="263526"/>
            <a:chOff x="3171825" y="1368425"/>
            <a:chExt cx="287338" cy="263526"/>
          </a:xfrm>
          <a:solidFill>
            <a:schemeClr val="bg1"/>
          </a:solidFill>
        </p:grpSpPr>
        <p:sp>
          <p:nvSpPr>
            <p:cNvPr id="13" name="Forme libre 466">
              <a:extLst>
                <a:ext uri="{FF2B5EF4-FFF2-40B4-BE49-F238E27FC236}">
                  <a16:creationId xmlns="" xmlns:a16="http://schemas.microsoft.com/office/drawing/2014/main" id="{385D5C6F-FE82-4E8C-8542-1BECD761D29C}"/>
                </a:ext>
              </a:extLst>
            </p:cNvPr>
            <p:cNvSpPr>
              <a:spLocks/>
            </p:cNvSpPr>
            <p:nvPr/>
          </p:nvSpPr>
          <p:spPr bwMode="auto">
            <a:xfrm>
              <a:off x="3219450" y="1598613"/>
              <a:ext cx="49213" cy="33338"/>
            </a:xfrm>
            <a:custGeom>
              <a:avLst/>
              <a:gdLst>
                <a:gd name="T0" fmla="*/ 0 w 151"/>
                <a:gd name="T1" fmla="*/ 0 h 106"/>
                <a:gd name="T2" fmla="*/ 0 w 151"/>
                <a:gd name="T3" fmla="*/ 106 h 106"/>
                <a:gd name="T4" fmla="*/ 151 w 151"/>
                <a:gd name="T5" fmla="*/ 106 h 106"/>
                <a:gd name="T6" fmla="*/ 151 w 151"/>
                <a:gd name="T7" fmla="*/ 0 h 106"/>
                <a:gd name="T8" fmla="*/ 136 w 151"/>
                <a:gd name="T9" fmla="*/ 0 h 106"/>
                <a:gd name="T10" fmla="*/ 0 w 151"/>
                <a:gd name="T11" fmla="*/ 0 h 106"/>
              </a:gdLst>
              <a:ahLst/>
              <a:cxnLst>
                <a:cxn ang="0">
                  <a:pos x="T0" y="T1"/>
                </a:cxn>
                <a:cxn ang="0">
                  <a:pos x="T2" y="T3"/>
                </a:cxn>
                <a:cxn ang="0">
                  <a:pos x="T4" y="T5"/>
                </a:cxn>
                <a:cxn ang="0">
                  <a:pos x="T6" y="T7"/>
                </a:cxn>
                <a:cxn ang="0">
                  <a:pos x="T8" y="T9"/>
                </a:cxn>
                <a:cxn ang="0">
                  <a:pos x="T10" y="T11"/>
                </a:cxn>
              </a:cxnLst>
              <a:rect l="0" t="0" r="r" b="b"/>
              <a:pathLst>
                <a:path w="151" h="106">
                  <a:moveTo>
                    <a:pt x="0" y="0"/>
                  </a:moveTo>
                  <a:lnTo>
                    <a:pt x="0" y="106"/>
                  </a:lnTo>
                  <a:lnTo>
                    <a:pt x="151" y="106"/>
                  </a:lnTo>
                  <a:lnTo>
                    <a:pt x="151" y="0"/>
                  </a:lnTo>
                  <a:lnTo>
                    <a:pt x="13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4" name="Forme libre 467">
              <a:extLst>
                <a:ext uri="{FF2B5EF4-FFF2-40B4-BE49-F238E27FC236}">
                  <a16:creationId xmlns="" xmlns:a16="http://schemas.microsoft.com/office/drawing/2014/main" id="{3F4AD88D-507E-4EB6-B578-88060D4CF4D0}"/>
                </a:ext>
              </a:extLst>
            </p:cNvPr>
            <p:cNvSpPr>
              <a:spLocks/>
            </p:cNvSpPr>
            <p:nvPr/>
          </p:nvSpPr>
          <p:spPr bwMode="auto">
            <a:xfrm>
              <a:off x="3278188" y="1598613"/>
              <a:ext cx="28575" cy="33338"/>
            </a:xfrm>
            <a:custGeom>
              <a:avLst/>
              <a:gdLst>
                <a:gd name="T0" fmla="*/ 75 w 90"/>
                <a:gd name="T1" fmla="*/ 0 h 106"/>
                <a:gd name="T2" fmla="*/ 0 w 90"/>
                <a:gd name="T3" fmla="*/ 0 h 106"/>
                <a:gd name="T4" fmla="*/ 0 w 90"/>
                <a:gd name="T5" fmla="*/ 106 h 106"/>
                <a:gd name="T6" fmla="*/ 75 w 90"/>
                <a:gd name="T7" fmla="*/ 106 h 106"/>
                <a:gd name="T8" fmla="*/ 78 w 90"/>
                <a:gd name="T9" fmla="*/ 106 h 106"/>
                <a:gd name="T10" fmla="*/ 80 w 90"/>
                <a:gd name="T11" fmla="*/ 104 h 106"/>
                <a:gd name="T12" fmla="*/ 84 w 90"/>
                <a:gd name="T13" fmla="*/ 103 h 106"/>
                <a:gd name="T14" fmla="*/ 86 w 90"/>
                <a:gd name="T15" fmla="*/ 101 h 106"/>
                <a:gd name="T16" fmla="*/ 88 w 90"/>
                <a:gd name="T17" fmla="*/ 99 h 106"/>
                <a:gd name="T18" fmla="*/ 89 w 90"/>
                <a:gd name="T19" fmla="*/ 97 h 106"/>
                <a:gd name="T20" fmla="*/ 90 w 90"/>
                <a:gd name="T21" fmla="*/ 94 h 106"/>
                <a:gd name="T22" fmla="*/ 90 w 90"/>
                <a:gd name="T23" fmla="*/ 91 h 106"/>
                <a:gd name="T24" fmla="*/ 90 w 90"/>
                <a:gd name="T25" fmla="*/ 15 h 106"/>
                <a:gd name="T26" fmla="*/ 90 w 90"/>
                <a:gd name="T27" fmla="*/ 12 h 106"/>
                <a:gd name="T28" fmla="*/ 89 w 90"/>
                <a:gd name="T29" fmla="*/ 10 h 106"/>
                <a:gd name="T30" fmla="*/ 88 w 90"/>
                <a:gd name="T31" fmla="*/ 7 h 106"/>
                <a:gd name="T32" fmla="*/ 86 w 90"/>
                <a:gd name="T33" fmla="*/ 5 h 106"/>
                <a:gd name="T34" fmla="*/ 84 w 90"/>
                <a:gd name="T35" fmla="*/ 4 h 106"/>
                <a:gd name="T36" fmla="*/ 80 w 90"/>
                <a:gd name="T37" fmla="*/ 2 h 106"/>
                <a:gd name="T38" fmla="*/ 78 w 90"/>
                <a:gd name="T39" fmla="*/ 2 h 106"/>
                <a:gd name="T40" fmla="*/ 75 w 90"/>
                <a:gd name="T41" fmla="*/ 0 h 106"/>
                <a:gd name="T42" fmla="*/ 75 w 90"/>
                <a:gd name="T4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6">
                  <a:moveTo>
                    <a:pt x="75" y="0"/>
                  </a:moveTo>
                  <a:lnTo>
                    <a:pt x="0" y="0"/>
                  </a:lnTo>
                  <a:lnTo>
                    <a:pt x="0" y="106"/>
                  </a:lnTo>
                  <a:lnTo>
                    <a:pt x="75" y="106"/>
                  </a:lnTo>
                  <a:lnTo>
                    <a:pt x="78" y="106"/>
                  </a:lnTo>
                  <a:lnTo>
                    <a:pt x="80" y="104"/>
                  </a:lnTo>
                  <a:lnTo>
                    <a:pt x="84" y="103"/>
                  </a:lnTo>
                  <a:lnTo>
                    <a:pt x="86" y="101"/>
                  </a:lnTo>
                  <a:lnTo>
                    <a:pt x="88" y="99"/>
                  </a:lnTo>
                  <a:lnTo>
                    <a:pt x="89" y="97"/>
                  </a:lnTo>
                  <a:lnTo>
                    <a:pt x="90" y="94"/>
                  </a:lnTo>
                  <a:lnTo>
                    <a:pt x="90" y="91"/>
                  </a:lnTo>
                  <a:lnTo>
                    <a:pt x="90" y="15"/>
                  </a:lnTo>
                  <a:lnTo>
                    <a:pt x="90" y="12"/>
                  </a:lnTo>
                  <a:lnTo>
                    <a:pt x="89" y="10"/>
                  </a:lnTo>
                  <a:lnTo>
                    <a:pt x="88" y="7"/>
                  </a:lnTo>
                  <a:lnTo>
                    <a:pt x="86" y="5"/>
                  </a:lnTo>
                  <a:lnTo>
                    <a:pt x="84" y="4"/>
                  </a:lnTo>
                  <a:lnTo>
                    <a:pt x="80" y="2"/>
                  </a:lnTo>
                  <a:lnTo>
                    <a:pt x="78" y="2"/>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5" name="Forme libre 468">
              <a:extLst>
                <a:ext uri="{FF2B5EF4-FFF2-40B4-BE49-F238E27FC236}">
                  <a16:creationId xmlns="" xmlns:a16="http://schemas.microsoft.com/office/drawing/2014/main" id="{25BE5FD6-A410-4824-9697-31FCF7983B6B}"/>
                </a:ext>
              </a:extLst>
            </p:cNvPr>
            <p:cNvSpPr>
              <a:spLocks/>
            </p:cNvSpPr>
            <p:nvPr/>
          </p:nvSpPr>
          <p:spPr bwMode="auto">
            <a:xfrm>
              <a:off x="3181350" y="1598613"/>
              <a:ext cx="28575" cy="33338"/>
            </a:xfrm>
            <a:custGeom>
              <a:avLst/>
              <a:gdLst>
                <a:gd name="T0" fmla="*/ 15 w 90"/>
                <a:gd name="T1" fmla="*/ 0 h 106"/>
                <a:gd name="T2" fmla="*/ 11 w 90"/>
                <a:gd name="T3" fmla="*/ 0 h 106"/>
                <a:gd name="T4" fmla="*/ 9 w 90"/>
                <a:gd name="T5" fmla="*/ 2 h 106"/>
                <a:gd name="T6" fmla="*/ 6 w 90"/>
                <a:gd name="T7" fmla="*/ 4 h 106"/>
                <a:gd name="T8" fmla="*/ 4 w 90"/>
                <a:gd name="T9" fmla="*/ 5 h 106"/>
                <a:gd name="T10" fmla="*/ 3 w 90"/>
                <a:gd name="T11" fmla="*/ 7 h 106"/>
                <a:gd name="T12" fmla="*/ 1 w 90"/>
                <a:gd name="T13" fmla="*/ 10 h 106"/>
                <a:gd name="T14" fmla="*/ 0 w 90"/>
                <a:gd name="T15" fmla="*/ 12 h 106"/>
                <a:gd name="T16" fmla="*/ 0 w 90"/>
                <a:gd name="T17" fmla="*/ 15 h 106"/>
                <a:gd name="T18" fmla="*/ 0 w 90"/>
                <a:gd name="T19" fmla="*/ 91 h 106"/>
                <a:gd name="T20" fmla="*/ 0 w 90"/>
                <a:gd name="T21" fmla="*/ 94 h 106"/>
                <a:gd name="T22" fmla="*/ 1 w 90"/>
                <a:gd name="T23" fmla="*/ 97 h 106"/>
                <a:gd name="T24" fmla="*/ 3 w 90"/>
                <a:gd name="T25" fmla="*/ 99 h 106"/>
                <a:gd name="T26" fmla="*/ 4 w 90"/>
                <a:gd name="T27" fmla="*/ 101 h 106"/>
                <a:gd name="T28" fmla="*/ 6 w 90"/>
                <a:gd name="T29" fmla="*/ 103 h 106"/>
                <a:gd name="T30" fmla="*/ 9 w 90"/>
                <a:gd name="T31" fmla="*/ 104 h 106"/>
                <a:gd name="T32" fmla="*/ 11 w 90"/>
                <a:gd name="T33" fmla="*/ 106 h 106"/>
                <a:gd name="T34" fmla="*/ 15 w 90"/>
                <a:gd name="T35" fmla="*/ 106 h 106"/>
                <a:gd name="T36" fmla="*/ 90 w 90"/>
                <a:gd name="T37" fmla="*/ 106 h 106"/>
                <a:gd name="T38" fmla="*/ 90 w 90"/>
                <a:gd name="T39" fmla="*/ 0 h 106"/>
                <a:gd name="T40" fmla="*/ 75 w 90"/>
                <a:gd name="T41" fmla="*/ 0 h 106"/>
                <a:gd name="T42" fmla="*/ 15 w 90"/>
                <a:gd name="T4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6">
                  <a:moveTo>
                    <a:pt x="15" y="0"/>
                  </a:moveTo>
                  <a:lnTo>
                    <a:pt x="11" y="0"/>
                  </a:lnTo>
                  <a:lnTo>
                    <a:pt x="9" y="2"/>
                  </a:lnTo>
                  <a:lnTo>
                    <a:pt x="6" y="4"/>
                  </a:lnTo>
                  <a:lnTo>
                    <a:pt x="4" y="5"/>
                  </a:lnTo>
                  <a:lnTo>
                    <a:pt x="3" y="7"/>
                  </a:lnTo>
                  <a:lnTo>
                    <a:pt x="1" y="10"/>
                  </a:lnTo>
                  <a:lnTo>
                    <a:pt x="0" y="12"/>
                  </a:lnTo>
                  <a:lnTo>
                    <a:pt x="0" y="15"/>
                  </a:lnTo>
                  <a:lnTo>
                    <a:pt x="0" y="91"/>
                  </a:lnTo>
                  <a:lnTo>
                    <a:pt x="0" y="94"/>
                  </a:lnTo>
                  <a:lnTo>
                    <a:pt x="1" y="97"/>
                  </a:lnTo>
                  <a:lnTo>
                    <a:pt x="3" y="99"/>
                  </a:lnTo>
                  <a:lnTo>
                    <a:pt x="4" y="101"/>
                  </a:lnTo>
                  <a:lnTo>
                    <a:pt x="6" y="103"/>
                  </a:lnTo>
                  <a:lnTo>
                    <a:pt x="9" y="104"/>
                  </a:lnTo>
                  <a:lnTo>
                    <a:pt x="11" y="106"/>
                  </a:lnTo>
                  <a:lnTo>
                    <a:pt x="15" y="106"/>
                  </a:lnTo>
                  <a:lnTo>
                    <a:pt x="90" y="106"/>
                  </a:lnTo>
                  <a:lnTo>
                    <a:pt x="90" y="0"/>
                  </a:lnTo>
                  <a:lnTo>
                    <a:pt x="7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6" name="Forme libre 469">
              <a:extLst>
                <a:ext uri="{FF2B5EF4-FFF2-40B4-BE49-F238E27FC236}">
                  <a16:creationId xmlns="" xmlns:a16="http://schemas.microsoft.com/office/drawing/2014/main" id="{70C956FB-1840-44F1-8377-516D0A87B7F1}"/>
                </a:ext>
              </a:extLst>
            </p:cNvPr>
            <p:cNvSpPr>
              <a:spLocks/>
            </p:cNvSpPr>
            <p:nvPr/>
          </p:nvSpPr>
          <p:spPr bwMode="auto">
            <a:xfrm>
              <a:off x="3219450" y="1522413"/>
              <a:ext cx="49213" cy="33338"/>
            </a:xfrm>
            <a:custGeom>
              <a:avLst/>
              <a:gdLst>
                <a:gd name="T0" fmla="*/ 151 w 151"/>
                <a:gd name="T1" fmla="*/ 105 h 105"/>
                <a:gd name="T2" fmla="*/ 151 w 151"/>
                <a:gd name="T3" fmla="*/ 0 h 105"/>
                <a:gd name="T4" fmla="*/ 136 w 151"/>
                <a:gd name="T5" fmla="*/ 0 h 105"/>
                <a:gd name="T6" fmla="*/ 0 w 151"/>
                <a:gd name="T7" fmla="*/ 0 h 105"/>
                <a:gd name="T8" fmla="*/ 0 w 151"/>
                <a:gd name="T9" fmla="*/ 105 h 105"/>
                <a:gd name="T10" fmla="*/ 136 w 151"/>
                <a:gd name="T11" fmla="*/ 105 h 105"/>
                <a:gd name="T12" fmla="*/ 151 w 151"/>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105"/>
                  </a:moveTo>
                  <a:lnTo>
                    <a:pt x="151" y="0"/>
                  </a:lnTo>
                  <a:lnTo>
                    <a:pt x="136" y="0"/>
                  </a:lnTo>
                  <a:lnTo>
                    <a:pt x="0" y="0"/>
                  </a:lnTo>
                  <a:lnTo>
                    <a:pt x="0" y="105"/>
                  </a:lnTo>
                  <a:lnTo>
                    <a:pt x="136" y="105"/>
                  </a:lnTo>
                  <a:lnTo>
                    <a:pt x="15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7" name="Forme libre 470">
              <a:extLst>
                <a:ext uri="{FF2B5EF4-FFF2-40B4-BE49-F238E27FC236}">
                  <a16:creationId xmlns="" xmlns:a16="http://schemas.microsoft.com/office/drawing/2014/main" id="{31F34C55-620E-437B-84B4-9120D2B173BC}"/>
                </a:ext>
              </a:extLst>
            </p:cNvPr>
            <p:cNvSpPr>
              <a:spLocks/>
            </p:cNvSpPr>
            <p:nvPr/>
          </p:nvSpPr>
          <p:spPr bwMode="auto">
            <a:xfrm>
              <a:off x="3181350" y="1522413"/>
              <a:ext cx="28575" cy="33338"/>
            </a:xfrm>
            <a:custGeom>
              <a:avLst/>
              <a:gdLst>
                <a:gd name="T0" fmla="*/ 15 w 90"/>
                <a:gd name="T1" fmla="*/ 0 h 105"/>
                <a:gd name="T2" fmla="*/ 11 w 90"/>
                <a:gd name="T3" fmla="*/ 0 h 105"/>
                <a:gd name="T4" fmla="*/ 9 w 90"/>
                <a:gd name="T5" fmla="*/ 1 h 105"/>
                <a:gd name="T6" fmla="*/ 6 w 90"/>
                <a:gd name="T7" fmla="*/ 2 h 105"/>
                <a:gd name="T8" fmla="*/ 4 w 90"/>
                <a:gd name="T9" fmla="*/ 4 h 105"/>
                <a:gd name="T10" fmla="*/ 3 w 90"/>
                <a:gd name="T11" fmla="*/ 7 h 105"/>
                <a:gd name="T12" fmla="*/ 1 w 90"/>
                <a:gd name="T13" fmla="*/ 9 h 105"/>
                <a:gd name="T14" fmla="*/ 0 w 90"/>
                <a:gd name="T15" fmla="*/ 12 h 105"/>
                <a:gd name="T16" fmla="*/ 0 w 90"/>
                <a:gd name="T17" fmla="*/ 15 h 105"/>
                <a:gd name="T18" fmla="*/ 0 w 90"/>
                <a:gd name="T19" fmla="*/ 90 h 105"/>
                <a:gd name="T20" fmla="*/ 0 w 90"/>
                <a:gd name="T21" fmla="*/ 93 h 105"/>
                <a:gd name="T22" fmla="*/ 1 w 90"/>
                <a:gd name="T23" fmla="*/ 96 h 105"/>
                <a:gd name="T24" fmla="*/ 3 w 90"/>
                <a:gd name="T25" fmla="*/ 99 h 105"/>
                <a:gd name="T26" fmla="*/ 4 w 90"/>
                <a:gd name="T27" fmla="*/ 101 h 105"/>
                <a:gd name="T28" fmla="*/ 6 w 90"/>
                <a:gd name="T29" fmla="*/ 102 h 105"/>
                <a:gd name="T30" fmla="*/ 9 w 90"/>
                <a:gd name="T31" fmla="*/ 104 h 105"/>
                <a:gd name="T32" fmla="*/ 11 w 90"/>
                <a:gd name="T33" fmla="*/ 105 h 105"/>
                <a:gd name="T34" fmla="*/ 15 w 90"/>
                <a:gd name="T35" fmla="*/ 105 h 105"/>
                <a:gd name="T36" fmla="*/ 75 w 90"/>
                <a:gd name="T37" fmla="*/ 105 h 105"/>
                <a:gd name="T38" fmla="*/ 90 w 90"/>
                <a:gd name="T39" fmla="*/ 105 h 105"/>
                <a:gd name="T40" fmla="*/ 90 w 90"/>
                <a:gd name="T41" fmla="*/ 0 h 105"/>
                <a:gd name="T42" fmla="*/ 75 w 90"/>
                <a:gd name="T43" fmla="*/ 0 h 105"/>
                <a:gd name="T44" fmla="*/ 15 w 90"/>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5">
                  <a:moveTo>
                    <a:pt x="15" y="0"/>
                  </a:moveTo>
                  <a:lnTo>
                    <a:pt x="11" y="0"/>
                  </a:lnTo>
                  <a:lnTo>
                    <a:pt x="9" y="1"/>
                  </a:lnTo>
                  <a:lnTo>
                    <a:pt x="6" y="2"/>
                  </a:lnTo>
                  <a:lnTo>
                    <a:pt x="4" y="4"/>
                  </a:lnTo>
                  <a:lnTo>
                    <a:pt x="3" y="7"/>
                  </a:lnTo>
                  <a:lnTo>
                    <a:pt x="1" y="9"/>
                  </a:lnTo>
                  <a:lnTo>
                    <a:pt x="0" y="12"/>
                  </a:lnTo>
                  <a:lnTo>
                    <a:pt x="0" y="15"/>
                  </a:lnTo>
                  <a:lnTo>
                    <a:pt x="0" y="90"/>
                  </a:lnTo>
                  <a:lnTo>
                    <a:pt x="0" y="93"/>
                  </a:lnTo>
                  <a:lnTo>
                    <a:pt x="1" y="96"/>
                  </a:lnTo>
                  <a:lnTo>
                    <a:pt x="3" y="99"/>
                  </a:lnTo>
                  <a:lnTo>
                    <a:pt x="4" y="101"/>
                  </a:lnTo>
                  <a:lnTo>
                    <a:pt x="6" y="102"/>
                  </a:lnTo>
                  <a:lnTo>
                    <a:pt x="9" y="104"/>
                  </a:lnTo>
                  <a:lnTo>
                    <a:pt x="11" y="105"/>
                  </a:lnTo>
                  <a:lnTo>
                    <a:pt x="15" y="105"/>
                  </a:lnTo>
                  <a:lnTo>
                    <a:pt x="75" y="105"/>
                  </a:lnTo>
                  <a:lnTo>
                    <a:pt x="90" y="105"/>
                  </a:lnTo>
                  <a:lnTo>
                    <a:pt x="90" y="0"/>
                  </a:lnTo>
                  <a:lnTo>
                    <a:pt x="7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8" name="Forme libre 471">
              <a:extLst>
                <a:ext uri="{FF2B5EF4-FFF2-40B4-BE49-F238E27FC236}">
                  <a16:creationId xmlns="" xmlns:a16="http://schemas.microsoft.com/office/drawing/2014/main" id="{18397A4D-BBCC-464A-A388-9BDBF3FBC0C7}"/>
                </a:ext>
              </a:extLst>
            </p:cNvPr>
            <p:cNvSpPr>
              <a:spLocks/>
            </p:cNvSpPr>
            <p:nvPr/>
          </p:nvSpPr>
          <p:spPr bwMode="auto">
            <a:xfrm>
              <a:off x="3278188" y="1522413"/>
              <a:ext cx="28575" cy="33338"/>
            </a:xfrm>
            <a:custGeom>
              <a:avLst/>
              <a:gdLst>
                <a:gd name="T0" fmla="*/ 75 w 90"/>
                <a:gd name="T1" fmla="*/ 0 h 105"/>
                <a:gd name="T2" fmla="*/ 0 w 90"/>
                <a:gd name="T3" fmla="*/ 0 h 105"/>
                <a:gd name="T4" fmla="*/ 0 w 90"/>
                <a:gd name="T5" fmla="*/ 105 h 105"/>
                <a:gd name="T6" fmla="*/ 75 w 90"/>
                <a:gd name="T7" fmla="*/ 105 h 105"/>
                <a:gd name="T8" fmla="*/ 78 w 90"/>
                <a:gd name="T9" fmla="*/ 105 h 105"/>
                <a:gd name="T10" fmla="*/ 80 w 90"/>
                <a:gd name="T11" fmla="*/ 104 h 105"/>
                <a:gd name="T12" fmla="*/ 84 w 90"/>
                <a:gd name="T13" fmla="*/ 102 h 105"/>
                <a:gd name="T14" fmla="*/ 86 w 90"/>
                <a:gd name="T15" fmla="*/ 101 h 105"/>
                <a:gd name="T16" fmla="*/ 88 w 90"/>
                <a:gd name="T17" fmla="*/ 99 h 105"/>
                <a:gd name="T18" fmla="*/ 89 w 90"/>
                <a:gd name="T19" fmla="*/ 96 h 105"/>
                <a:gd name="T20" fmla="*/ 90 w 90"/>
                <a:gd name="T21" fmla="*/ 93 h 105"/>
                <a:gd name="T22" fmla="*/ 90 w 90"/>
                <a:gd name="T23" fmla="*/ 90 h 105"/>
                <a:gd name="T24" fmla="*/ 90 w 90"/>
                <a:gd name="T25" fmla="*/ 15 h 105"/>
                <a:gd name="T26" fmla="*/ 90 w 90"/>
                <a:gd name="T27" fmla="*/ 12 h 105"/>
                <a:gd name="T28" fmla="*/ 89 w 90"/>
                <a:gd name="T29" fmla="*/ 9 h 105"/>
                <a:gd name="T30" fmla="*/ 88 w 90"/>
                <a:gd name="T31" fmla="*/ 7 h 105"/>
                <a:gd name="T32" fmla="*/ 86 w 90"/>
                <a:gd name="T33" fmla="*/ 4 h 105"/>
                <a:gd name="T34" fmla="*/ 84 w 90"/>
                <a:gd name="T35" fmla="*/ 2 h 105"/>
                <a:gd name="T36" fmla="*/ 80 w 90"/>
                <a:gd name="T37" fmla="*/ 1 h 105"/>
                <a:gd name="T38" fmla="*/ 78 w 90"/>
                <a:gd name="T39" fmla="*/ 0 h 105"/>
                <a:gd name="T40" fmla="*/ 75 w 90"/>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75" y="0"/>
                  </a:moveTo>
                  <a:lnTo>
                    <a:pt x="0" y="0"/>
                  </a:lnTo>
                  <a:lnTo>
                    <a:pt x="0" y="105"/>
                  </a:lnTo>
                  <a:lnTo>
                    <a:pt x="75" y="105"/>
                  </a:lnTo>
                  <a:lnTo>
                    <a:pt x="78" y="105"/>
                  </a:lnTo>
                  <a:lnTo>
                    <a:pt x="80" y="104"/>
                  </a:lnTo>
                  <a:lnTo>
                    <a:pt x="84" y="102"/>
                  </a:lnTo>
                  <a:lnTo>
                    <a:pt x="86" y="101"/>
                  </a:lnTo>
                  <a:lnTo>
                    <a:pt x="88" y="99"/>
                  </a:lnTo>
                  <a:lnTo>
                    <a:pt x="89" y="96"/>
                  </a:lnTo>
                  <a:lnTo>
                    <a:pt x="90" y="93"/>
                  </a:lnTo>
                  <a:lnTo>
                    <a:pt x="90" y="90"/>
                  </a:lnTo>
                  <a:lnTo>
                    <a:pt x="90" y="15"/>
                  </a:lnTo>
                  <a:lnTo>
                    <a:pt x="90" y="12"/>
                  </a:lnTo>
                  <a:lnTo>
                    <a:pt x="89" y="9"/>
                  </a:lnTo>
                  <a:lnTo>
                    <a:pt x="88" y="7"/>
                  </a:lnTo>
                  <a:lnTo>
                    <a:pt x="86" y="4"/>
                  </a:lnTo>
                  <a:lnTo>
                    <a:pt x="84" y="2"/>
                  </a:lnTo>
                  <a:lnTo>
                    <a:pt x="80" y="1"/>
                  </a:lnTo>
                  <a:lnTo>
                    <a:pt x="78"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9" name="Forme libre 472">
              <a:extLst>
                <a:ext uri="{FF2B5EF4-FFF2-40B4-BE49-F238E27FC236}">
                  <a16:creationId xmlns="" xmlns:a16="http://schemas.microsoft.com/office/drawing/2014/main" id="{196FE97D-77A1-4D52-A288-82512B28D84C}"/>
                </a:ext>
              </a:extLst>
            </p:cNvPr>
            <p:cNvSpPr>
              <a:spLocks/>
            </p:cNvSpPr>
            <p:nvPr/>
          </p:nvSpPr>
          <p:spPr bwMode="auto">
            <a:xfrm>
              <a:off x="3190875" y="1446213"/>
              <a:ext cx="28575" cy="33338"/>
            </a:xfrm>
            <a:custGeom>
              <a:avLst/>
              <a:gdLst>
                <a:gd name="T0" fmla="*/ 90 w 90"/>
                <a:gd name="T1" fmla="*/ 0 h 105"/>
                <a:gd name="T2" fmla="*/ 15 w 90"/>
                <a:gd name="T3" fmla="*/ 0 h 105"/>
                <a:gd name="T4" fmla="*/ 11 w 90"/>
                <a:gd name="T5" fmla="*/ 0 h 105"/>
                <a:gd name="T6" fmla="*/ 9 w 90"/>
                <a:gd name="T7" fmla="*/ 1 h 105"/>
                <a:gd name="T8" fmla="*/ 6 w 90"/>
                <a:gd name="T9" fmla="*/ 2 h 105"/>
                <a:gd name="T10" fmla="*/ 4 w 90"/>
                <a:gd name="T11" fmla="*/ 4 h 105"/>
                <a:gd name="T12" fmla="*/ 3 w 90"/>
                <a:gd name="T13" fmla="*/ 6 h 105"/>
                <a:gd name="T14" fmla="*/ 1 w 90"/>
                <a:gd name="T15" fmla="*/ 9 h 105"/>
                <a:gd name="T16" fmla="*/ 0 w 90"/>
                <a:gd name="T17" fmla="*/ 12 h 105"/>
                <a:gd name="T18" fmla="*/ 0 w 90"/>
                <a:gd name="T19" fmla="*/ 15 h 105"/>
                <a:gd name="T20" fmla="*/ 0 w 90"/>
                <a:gd name="T21" fmla="*/ 90 h 105"/>
                <a:gd name="T22" fmla="*/ 0 w 90"/>
                <a:gd name="T23" fmla="*/ 93 h 105"/>
                <a:gd name="T24" fmla="*/ 1 w 90"/>
                <a:gd name="T25" fmla="*/ 96 h 105"/>
                <a:gd name="T26" fmla="*/ 3 w 90"/>
                <a:gd name="T27" fmla="*/ 99 h 105"/>
                <a:gd name="T28" fmla="*/ 4 w 90"/>
                <a:gd name="T29" fmla="*/ 101 h 105"/>
                <a:gd name="T30" fmla="*/ 6 w 90"/>
                <a:gd name="T31" fmla="*/ 103 h 105"/>
                <a:gd name="T32" fmla="*/ 9 w 90"/>
                <a:gd name="T33" fmla="*/ 104 h 105"/>
                <a:gd name="T34" fmla="*/ 11 w 90"/>
                <a:gd name="T35" fmla="*/ 105 h 105"/>
                <a:gd name="T36" fmla="*/ 15 w 90"/>
                <a:gd name="T37" fmla="*/ 105 h 105"/>
                <a:gd name="T38" fmla="*/ 45 w 90"/>
                <a:gd name="T39" fmla="*/ 105 h 105"/>
                <a:gd name="T40" fmla="*/ 90 w 90"/>
                <a:gd name="T41" fmla="*/ 105 h 105"/>
                <a:gd name="T42" fmla="*/ 90 w 90"/>
                <a:gd name="T4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5">
                  <a:moveTo>
                    <a:pt x="90" y="0"/>
                  </a:moveTo>
                  <a:lnTo>
                    <a:pt x="15" y="0"/>
                  </a:lnTo>
                  <a:lnTo>
                    <a:pt x="11" y="0"/>
                  </a:lnTo>
                  <a:lnTo>
                    <a:pt x="9" y="1"/>
                  </a:lnTo>
                  <a:lnTo>
                    <a:pt x="6" y="2"/>
                  </a:lnTo>
                  <a:lnTo>
                    <a:pt x="4" y="4"/>
                  </a:lnTo>
                  <a:lnTo>
                    <a:pt x="3" y="6"/>
                  </a:lnTo>
                  <a:lnTo>
                    <a:pt x="1" y="9"/>
                  </a:lnTo>
                  <a:lnTo>
                    <a:pt x="0" y="12"/>
                  </a:lnTo>
                  <a:lnTo>
                    <a:pt x="0" y="15"/>
                  </a:lnTo>
                  <a:lnTo>
                    <a:pt x="0" y="90"/>
                  </a:lnTo>
                  <a:lnTo>
                    <a:pt x="0" y="93"/>
                  </a:lnTo>
                  <a:lnTo>
                    <a:pt x="1" y="96"/>
                  </a:lnTo>
                  <a:lnTo>
                    <a:pt x="3" y="99"/>
                  </a:lnTo>
                  <a:lnTo>
                    <a:pt x="4" y="101"/>
                  </a:lnTo>
                  <a:lnTo>
                    <a:pt x="6" y="103"/>
                  </a:lnTo>
                  <a:lnTo>
                    <a:pt x="9" y="104"/>
                  </a:lnTo>
                  <a:lnTo>
                    <a:pt x="11" y="105"/>
                  </a:lnTo>
                  <a:lnTo>
                    <a:pt x="15" y="105"/>
                  </a:lnTo>
                  <a:lnTo>
                    <a:pt x="4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0" name="Forme libre 473">
              <a:extLst>
                <a:ext uri="{FF2B5EF4-FFF2-40B4-BE49-F238E27FC236}">
                  <a16:creationId xmlns="" xmlns:a16="http://schemas.microsoft.com/office/drawing/2014/main" id="{AEEC57E4-9646-4A44-BD9D-7456C262463A}"/>
                </a:ext>
              </a:extLst>
            </p:cNvPr>
            <p:cNvSpPr>
              <a:spLocks/>
            </p:cNvSpPr>
            <p:nvPr/>
          </p:nvSpPr>
          <p:spPr bwMode="auto">
            <a:xfrm>
              <a:off x="3228975" y="1446213"/>
              <a:ext cx="49213" cy="33338"/>
            </a:xfrm>
            <a:custGeom>
              <a:avLst/>
              <a:gdLst>
                <a:gd name="T0" fmla="*/ 151 w 151"/>
                <a:gd name="T1" fmla="*/ 0 h 105"/>
                <a:gd name="T2" fmla="*/ 46 w 151"/>
                <a:gd name="T3" fmla="*/ 0 h 105"/>
                <a:gd name="T4" fmla="*/ 0 w 151"/>
                <a:gd name="T5" fmla="*/ 0 h 105"/>
                <a:gd name="T6" fmla="*/ 0 w 151"/>
                <a:gd name="T7" fmla="*/ 105 h 105"/>
                <a:gd name="T8" fmla="*/ 106 w 151"/>
                <a:gd name="T9" fmla="*/ 105 h 105"/>
                <a:gd name="T10" fmla="*/ 151 w 151"/>
                <a:gd name="T11" fmla="*/ 105 h 105"/>
                <a:gd name="T12" fmla="*/ 151 w 151"/>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0"/>
                  </a:moveTo>
                  <a:lnTo>
                    <a:pt x="46" y="0"/>
                  </a:lnTo>
                  <a:lnTo>
                    <a:pt x="0" y="0"/>
                  </a:lnTo>
                  <a:lnTo>
                    <a:pt x="0" y="105"/>
                  </a:lnTo>
                  <a:lnTo>
                    <a:pt x="106" y="105"/>
                  </a:lnTo>
                  <a:lnTo>
                    <a:pt x="151" y="105"/>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1" name="Forme libre 474">
              <a:extLst>
                <a:ext uri="{FF2B5EF4-FFF2-40B4-BE49-F238E27FC236}">
                  <a16:creationId xmlns="" xmlns:a16="http://schemas.microsoft.com/office/drawing/2014/main" id="{3033CFA5-C735-49A7-99D6-6BC7D8DA018E}"/>
                </a:ext>
              </a:extLst>
            </p:cNvPr>
            <p:cNvSpPr>
              <a:spLocks/>
            </p:cNvSpPr>
            <p:nvPr/>
          </p:nvSpPr>
          <p:spPr bwMode="auto">
            <a:xfrm>
              <a:off x="3287713" y="1446213"/>
              <a:ext cx="28575" cy="33338"/>
            </a:xfrm>
            <a:custGeom>
              <a:avLst/>
              <a:gdLst>
                <a:gd name="T0" fmla="*/ 90 w 90"/>
                <a:gd name="T1" fmla="*/ 15 h 105"/>
                <a:gd name="T2" fmla="*/ 90 w 90"/>
                <a:gd name="T3" fmla="*/ 12 h 105"/>
                <a:gd name="T4" fmla="*/ 89 w 90"/>
                <a:gd name="T5" fmla="*/ 9 h 105"/>
                <a:gd name="T6" fmla="*/ 88 w 90"/>
                <a:gd name="T7" fmla="*/ 6 h 105"/>
                <a:gd name="T8" fmla="*/ 86 w 90"/>
                <a:gd name="T9" fmla="*/ 4 h 105"/>
                <a:gd name="T10" fmla="*/ 84 w 90"/>
                <a:gd name="T11" fmla="*/ 2 h 105"/>
                <a:gd name="T12" fmla="*/ 81 w 90"/>
                <a:gd name="T13" fmla="*/ 1 h 105"/>
                <a:gd name="T14" fmla="*/ 78 w 90"/>
                <a:gd name="T15" fmla="*/ 0 h 105"/>
                <a:gd name="T16" fmla="*/ 75 w 90"/>
                <a:gd name="T17" fmla="*/ 0 h 105"/>
                <a:gd name="T18" fmla="*/ 45 w 90"/>
                <a:gd name="T19" fmla="*/ 0 h 105"/>
                <a:gd name="T20" fmla="*/ 0 w 90"/>
                <a:gd name="T21" fmla="*/ 0 h 105"/>
                <a:gd name="T22" fmla="*/ 0 w 90"/>
                <a:gd name="T23" fmla="*/ 105 h 105"/>
                <a:gd name="T24" fmla="*/ 75 w 90"/>
                <a:gd name="T25" fmla="*/ 105 h 105"/>
                <a:gd name="T26" fmla="*/ 78 w 90"/>
                <a:gd name="T27" fmla="*/ 105 h 105"/>
                <a:gd name="T28" fmla="*/ 81 w 90"/>
                <a:gd name="T29" fmla="*/ 104 h 105"/>
                <a:gd name="T30" fmla="*/ 84 w 90"/>
                <a:gd name="T31" fmla="*/ 103 h 105"/>
                <a:gd name="T32" fmla="*/ 86 w 90"/>
                <a:gd name="T33" fmla="*/ 101 h 105"/>
                <a:gd name="T34" fmla="*/ 88 w 90"/>
                <a:gd name="T35" fmla="*/ 99 h 105"/>
                <a:gd name="T36" fmla="*/ 89 w 90"/>
                <a:gd name="T37" fmla="*/ 96 h 105"/>
                <a:gd name="T38" fmla="*/ 90 w 90"/>
                <a:gd name="T39" fmla="*/ 93 h 105"/>
                <a:gd name="T40" fmla="*/ 90 w 90"/>
                <a:gd name="T41" fmla="*/ 90 h 105"/>
                <a:gd name="T42" fmla="*/ 90 w 90"/>
                <a:gd name="T43" fmla="*/ 1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5">
                  <a:moveTo>
                    <a:pt x="90" y="15"/>
                  </a:moveTo>
                  <a:lnTo>
                    <a:pt x="90" y="12"/>
                  </a:lnTo>
                  <a:lnTo>
                    <a:pt x="89" y="9"/>
                  </a:lnTo>
                  <a:lnTo>
                    <a:pt x="88" y="6"/>
                  </a:lnTo>
                  <a:lnTo>
                    <a:pt x="86" y="4"/>
                  </a:lnTo>
                  <a:lnTo>
                    <a:pt x="84" y="2"/>
                  </a:lnTo>
                  <a:lnTo>
                    <a:pt x="81" y="1"/>
                  </a:lnTo>
                  <a:lnTo>
                    <a:pt x="78" y="0"/>
                  </a:lnTo>
                  <a:lnTo>
                    <a:pt x="75" y="0"/>
                  </a:lnTo>
                  <a:lnTo>
                    <a:pt x="45" y="0"/>
                  </a:lnTo>
                  <a:lnTo>
                    <a:pt x="0" y="0"/>
                  </a:lnTo>
                  <a:lnTo>
                    <a:pt x="0" y="105"/>
                  </a:lnTo>
                  <a:lnTo>
                    <a:pt x="75" y="105"/>
                  </a:lnTo>
                  <a:lnTo>
                    <a:pt x="78" y="105"/>
                  </a:lnTo>
                  <a:lnTo>
                    <a:pt x="81" y="104"/>
                  </a:lnTo>
                  <a:lnTo>
                    <a:pt x="84" y="103"/>
                  </a:lnTo>
                  <a:lnTo>
                    <a:pt x="86" y="101"/>
                  </a:lnTo>
                  <a:lnTo>
                    <a:pt x="88" y="99"/>
                  </a:lnTo>
                  <a:lnTo>
                    <a:pt x="89" y="96"/>
                  </a:lnTo>
                  <a:lnTo>
                    <a:pt x="90" y="93"/>
                  </a:lnTo>
                  <a:lnTo>
                    <a:pt x="90" y="90"/>
                  </a:lnTo>
                  <a:lnTo>
                    <a:pt x="9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2" name="Forme libre 475">
              <a:extLst>
                <a:ext uri="{FF2B5EF4-FFF2-40B4-BE49-F238E27FC236}">
                  <a16:creationId xmlns="" xmlns:a16="http://schemas.microsoft.com/office/drawing/2014/main" id="{065F74B0-847F-49F5-9074-1CED108D176F}"/>
                </a:ext>
              </a:extLst>
            </p:cNvPr>
            <p:cNvSpPr>
              <a:spLocks/>
            </p:cNvSpPr>
            <p:nvPr/>
          </p:nvSpPr>
          <p:spPr bwMode="auto">
            <a:xfrm>
              <a:off x="3209925" y="1408113"/>
              <a:ext cx="30163" cy="33338"/>
            </a:xfrm>
            <a:custGeom>
              <a:avLst/>
              <a:gdLst>
                <a:gd name="T0" fmla="*/ 0 w 91"/>
                <a:gd name="T1" fmla="*/ 90 h 105"/>
                <a:gd name="T2" fmla="*/ 1 w 91"/>
                <a:gd name="T3" fmla="*/ 93 h 105"/>
                <a:gd name="T4" fmla="*/ 1 w 91"/>
                <a:gd name="T5" fmla="*/ 95 h 105"/>
                <a:gd name="T6" fmla="*/ 3 w 91"/>
                <a:gd name="T7" fmla="*/ 98 h 105"/>
                <a:gd name="T8" fmla="*/ 4 w 91"/>
                <a:gd name="T9" fmla="*/ 101 h 105"/>
                <a:gd name="T10" fmla="*/ 7 w 91"/>
                <a:gd name="T11" fmla="*/ 103 h 105"/>
                <a:gd name="T12" fmla="*/ 9 w 91"/>
                <a:gd name="T13" fmla="*/ 104 h 105"/>
                <a:gd name="T14" fmla="*/ 13 w 91"/>
                <a:gd name="T15" fmla="*/ 105 h 105"/>
                <a:gd name="T16" fmla="*/ 15 w 91"/>
                <a:gd name="T17" fmla="*/ 105 h 105"/>
                <a:gd name="T18" fmla="*/ 45 w 91"/>
                <a:gd name="T19" fmla="*/ 105 h 105"/>
                <a:gd name="T20" fmla="*/ 91 w 91"/>
                <a:gd name="T21" fmla="*/ 105 h 105"/>
                <a:gd name="T22" fmla="*/ 91 w 91"/>
                <a:gd name="T23" fmla="*/ 0 h 105"/>
                <a:gd name="T24" fmla="*/ 15 w 91"/>
                <a:gd name="T25" fmla="*/ 0 h 105"/>
                <a:gd name="T26" fmla="*/ 13 w 91"/>
                <a:gd name="T27" fmla="*/ 0 h 105"/>
                <a:gd name="T28" fmla="*/ 9 w 91"/>
                <a:gd name="T29" fmla="*/ 1 h 105"/>
                <a:gd name="T30" fmla="*/ 7 w 91"/>
                <a:gd name="T31" fmla="*/ 2 h 105"/>
                <a:gd name="T32" fmla="*/ 4 w 91"/>
                <a:gd name="T33" fmla="*/ 4 h 105"/>
                <a:gd name="T34" fmla="*/ 3 w 91"/>
                <a:gd name="T35" fmla="*/ 6 h 105"/>
                <a:gd name="T36" fmla="*/ 1 w 91"/>
                <a:gd name="T37" fmla="*/ 8 h 105"/>
                <a:gd name="T38" fmla="*/ 1 w 91"/>
                <a:gd name="T39" fmla="*/ 11 h 105"/>
                <a:gd name="T40" fmla="*/ 0 w 91"/>
                <a:gd name="T41" fmla="*/ 15 h 105"/>
                <a:gd name="T42" fmla="*/ 0 w 91"/>
                <a:gd name="T43"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05">
                  <a:moveTo>
                    <a:pt x="0" y="90"/>
                  </a:moveTo>
                  <a:lnTo>
                    <a:pt x="1" y="93"/>
                  </a:lnTo>
                  <a:lnTo>
                    <a:pt x="1" y="95"/>
                  </a:lnTo>
                  <a:lnTo>
                    <a:pt x="3" y="98"/>
                  </a:lnTo>
                  <a:lnTo>
                    <a:pt x="4" y="101"/>
                  </a:lnTo>
                  <a:lnTo>
                    <a:pt x="7" y="103"/>
                  </a:lnTo>
                  <a:lnTo>
                    <a:pt x="9" y="104"/>
                  </a:lnTo>
                  <a:lnTo>
                    <a:pt x="13" y="105"/>
                  </a:lnTo>
                  <a:lnTo>
                    <a:pt x="15" y="105"/>
                  </a:lnTo>
                  <a:lnTo>
                    <a:pt x="45" y="105"/>
                  </a:lnTo>
                  <a:lnTo>
                    <a:pt x="91" y="105"/>
                  </a:lnTo>
                  <a:lnTo>
                    <a:pt x="91" y="0"/>
                  </a:lnTo>
                  <a:lnTo>
                    <a:pt x="15" y="0"/>
                  </a:lnTo>
                  <a:lnTo>
                    <a:pt x="13" y="0"/>
                  </a:lnTo>
                  <a:lnTo>
                    <a:pt x="9" y="1"/>
                  </a:lnTo>
                  <a:lnTo>
                    <a:pt x="7" y="2"/>
                  </a:lnTo>
                  <a:lnTo>
                    <a:pt x="4" y="4"/>
                  </a:lnTo>
                  <a:lnTo>
                    <a:pt x="3" y="6"/>
                  </a:lnTo>
                  <a:lnTo>
                    <a:pt x="1" y="8"/>
                  </a:lnTo>
                  <a:lnTo>
                    <a:pt x="1" y="11"/>
                  </a:lnTo>
                  <a:lnTo>
                    <a:pt x="0" y="15"/>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3" name="Forme libre 476">
              <a:extLst>
                <a:ext uri="{FF2B5EF4-FFF2-40B4-BE49-F238E27FC236}">
                  <a16:creationId xmlns="" xmlns:a16="http://schemas.microsoft.com/office/drawing/2014/main" id="{DB22E8D4-6BB2-4D40-BB88-1C39D4F8EBBD}"/>
                </a:ext>
              </a:extLst>
            </p:cNvPr>
            <p:cNvSpPr>
              <a:spLocks/>
            </p:cNvSpPr>
            <p:nvPr/>
          </p:nvSpPr>
          <p:spPr bwMode="auto">
            <a:xfrm>
              <a:off x="3249613" y="1408113"/>
              <a:ext cx="47625" cy="33338"/>
            </a:xfrm>
            <a:custGeom>
              <a:avLst/>
              <a:gdLst>
                <a:gd name="T0" fmla="*/ 0 w 150"/>
                <a:gd name="T1" fmla="*/ 105 h 105"/>
                <a:gd name="T2" fmla="*/ 105 w 150"/>
                <a:gd name="T3" fmla="*/ 105 h 105"/>
                <a:gd name="T4" fmla="*/ 150 w 150"/>
                <a:gd name="T5" fmla="*/ 105 h 105"/>
                <a:gd name="T6" fmla="*/ 150 w 150"/>
                <a:gd name="T7" fmla="*/ 0 h 105"/>
                <a:gd name="T8" fmla="*/ 75 w 150"/>
                <a:gd name="T9" fmla="*/ 0 h 105"/>
                <a:gd name="T10" fmla="*/ 0 w 150"/>
                <a:gd name="T11" fmla="*/ 0 h 105"/>
                <a:gd name="T12" fmla="*/ 0 w 150"/>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50" h="105">
                  <a:moveTo>
                    <a:pt x="0" y="105"/>
                  </a:moveTo>
                  <a:lnTo>
                    <a:pt x="105" y="105"/>
                  </a:lnTo>
                  <a:lnTo>
                    <a:pt x="150" y="105"/>
                  </a:lnTo>
                  <a:lnTo>
                    <a:pt x="150" y="0"/>
                  </a:lnTo>
                  <a:lnTo>
                    <a:pt x="75"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4" name="Forme libre 478">
              <a:extLst>
                <a:ext uri="{FF2B5EF4-FFF2-40B4-BE49-F238E27FC236}">
                  <a16:creationId xmlns="" xmlns:a16="http://schemas.microsoft.com/office/drawing/2014/main" id="{87F52D03-CB49-4783-A300-614548CAD092}"/>
                </a:ext>
              </a:extLst>
            </p:cNvPr>
            <p:cNvSpPr>
              <a:spLocks/>
            </p:cNvSpPr>
            <p:nvPr/>
          </p:nvSpPr>
          <p:spPr bwMode="auto">
            <a:xfrm>
              <a:off x="3306763" y="1408113"/>
              <a:ext cx="28575" cy="33338"/>
            </a:xfrm>
            <a:custGeom>
              <a:avLst/>
              <a:gdLst>
                <a:gd name="T0" fmla="*/ 0 w 90"/>
                <a:gd name="T1" fmla="*/ 105 h 105"/>
                <a:gd name="T2" fmla="*/ 75 w 90"/>
                <a:gd name="T3" fmla="*/ 105 h 105"/>
                <a:gd name="T4" fmla="*/ 78 w 90"/>
                <a:gd name="T5" fmla="*/ 105 h 105"/>
                <a:gd name="T6" fmla="*/ 82 w 90"/>
                <a:gd name="T7" fmla="*/ 104 h 105"/>
                <a:gd name="T8" fmla="*/ 84 w 90"/>
                <a:gd name="T9" fmla="*/ 103 h 105"/>
                <a:gd name="T10" fmla="*/ 86 w 90"/>
                <a:gd name="T11" fmla="*/ 101 h 105"/>
                <a:gd name="T12" fmla="*/ 88 w 90"/>
                <a:gd name="T13" fmla="*/ 98 h 105"/>
                <a:gd name="T14" fmla="*/ 89 w 90"/>
                <a:gd name="T15" fmla="*/ 95 h 105"/>
                <a:gd name="T16" fmla="*/ 90 w 90"/>
                <a:gd name="T17" fmla="*/ 93 h 105"/>
                <a:gd name="T18" fmla="*/ 90 w 90"/>
                <a:gd name="T19" fmla="*/ 90 h 105"/>
                <a:gd name="T20" fmla="*/ 90 w 90"/>
                <a:gd name="T21" fmla="*/ 15 h 105"/>
                <a:gd name="T22" fmla="*/ 90 w 90"/>
                <a:gd name="T23" fmla="*/ 11 h 105"/>
                <a:gd name="T24" fmla="*/ 89 w 90"/>
                <a:gd name="T25" fmla="*/ 8 h 105"/>
                <a:gd name="T26" fmla="*/ 88 w 90"/>
                <a:gd name="T27" fmla="*/ 6 h 105"/>
                <a:gd name="T28" fmla="*/ 86 w 90"/>
                <a:gd name="T29" fmla="*/ 4 h 105"/>
                <a:gd name="T30" fmla="*/ 84 w 90"/>
                <a:gd name="T31" fmla="*/ 2 h 105"/>
                <a:gd name="T32" fmla="*/ 82 w 90"/>
                <a:gd name="T33" fmla="*/ 1 h 105"/>
                <a:gd name="T34" fmla="*/ 78 w 90"/>
                <a:gd name="T35" fmla="*/ 0 h 105"/>
                <a:gd name="T36" fmla="*/ 75 w 90"/>
                <a:gd name="T37" fmla="*/ 0 h 105"/>
                <a:gd name="T38" fmla="*/ 0 w 90"/>
                <a:gd name="T39" fmla="*/ 0 h 105"/>
                <a:gd name="T40" fmla="*/ 0 w 90"/>
                <a:gd name="T4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0" y="105"/>
                  </a:moveTo>
                  <a:lnTo>
                    <a:pt x="75" y="105"/>
                  </a:lnTo>
                  <a:lnTo>
                    <a:pt x="78" y="105"/>
                  </a:lnTo>
                  <a:lnTo>
                    <a:pt x="82" y="104"/>
                  </a:lnTo>
                  <a:lnTo>
                    <a:pt x="84" y="103"/>
                  </a:lnTo>
                  <a:lnTo>
                    <a:pt x="86" y="101"/>
                  </a:lnTo>
                  <a:lnTo>
                    <a:pt x="88" y="98"/>
                  </a:lnTo>
                  <a:lnTo>
                    <a:pt x="89" y="95"/>
                  </a:lnTo>
                  <a:lnTo>
                    <a:pt x="90" y="93"/>
                  </a:lnTo>
                  <a:lnTo>
                    <a:pt x="90" y="90"/>
                  </a:lnTo>
                  <a:lnTo>
                    <a:pt x="90" y="15"/>
                  </a:lnTo>
                  <a:lnTo>
                    <a:pt x="90" y="11"/>
                  </a:lnTo>
                  <a:lnTo>
                    <a:pt x="89" y="8"/>
                  </a:lnTo>
                  <a:lnTo>
                    <a:pt x="88" y="6"/>
                  </a:lnTo>
                  <a:lnTo>
                    <a:pt x="86" y="4"/>
                  </a:lnTo>
                  <a:lnTo>
                    <a:pt x="84" y="2"/>
                  </a:lnTo>
                  <a:lnTo>
                    <a:pt x="82" y="1"/>
                  </a:lnTo>
                  <a:lnTo>
                    <a:pt x="78" y="0"/>
                  </a:lnTo>
                  <a:lnTo>
                    <a:pt x="75"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5" name="Forme libre 479">
              <a:extLst>
                <a:ext uri="{FF2B5EF4-FFF2-40B4-BE49-F238E27FC236}">
                  <a16:creationId xmlns="" xmlns:a16="http://schemas.microsoft.com/office/drawing/2014/main" id="{DBADE0C6-806F-47B9-9C52-13B9C417A824}"/>
                </a:ext>
              </a:extLst>
            </p:cNvPr>
            <p:cNvSpPr>
              <a:spLocks/>
            </p:cNvSpPr>
            <p:nvPr/>
          </p:nvSpPr>
          <p:spPr bwMode="auto">
            <a:xfrm>
              <a:off x="3268663" y="1560513"/>
              <a:ext cx="28575" cy="33338"/>
            </a:xfrm>
            <a:custGeom>
              <a:avLst/>
              <a:gdLst>
                <a:gd name="T0" fmla="*/ 90 w 90"/>
                <a:gd name="T1" fmla="*/ 90 h 105"/>
                <a:gd name="T2" fmla="*/ 90 w 90"/>
                <a:gd name="T3" fmla="*/ 15 h 105"/>
                <a:gd name="T4" fmla="*/ 90 w 90"/>
                <a:gd name="T5" fmla="*/ 12 h 105"/>
                <a:gd name="T6" fmla="*/ 89 w 90"/>
                <a:gd name="T7" fmla="*/ 9 h 105"/>
                <a:gd name="T8" fmla="*/ 88 w 90"/>
                <a:gd name="T9" fmla="*/ 7 h 105"/>
                <a:gd name="T10" fmla="*/ 86 w 90"/>
                <a:gd name="T11" fmla="*/ 5 h 105"/>
                <a:gd name="T12" fmla="*/ 84 w 90"/>
                <a:gd name="T13" fmla="*/ 2 h 105"/>
                <a:gd name="T14" fmla="*/ 80 w 90"/>
                <a:gd name="T15" fmla="*/ 1 h 105"/>
                <a:gd name="T16" fmla="*/ 78 w 90"/>
                <a:gd name="T17" fmla="*/ 0 h 105"/>
                <a:gd name="T18" fmla="*/ 75 w 90"/>
                <a:gd name="T19" fmla="*/ 0 h 105"/>
                <a:gd name="T20" fmla="*/ 15 w 90"/>
                <a:gd name="T21" fmla="*/ 0 h 105"/>
                <a:gd name="T22" fmla="*/ 0 w 90"/>
                <a:gd name="T23" fmla="*/ 0 h 105"/>
                <a:gd name="T24" fmla="*/ 0 w 90"/>
                <a:gd name="T25" fmla="*/ 105 h 105"/>
                <a:gd name="T26" fmla="*/ 15 w 90"/>
                <a:gd name="T27" fmla="*/ 105 h 105"/>
                <a:gd name="T28" fmla="*/ 75 w 90"/>
                <a:gd name="T29" fmla="*/ 105 h 105"/>
                <a:gd name="T30" fmla="*/ 78 w 90"/>
                <a:gd name="T31" fmla="*/ 105 h 105"/>
                <a:gd name="T32" fmla="*/ 80 w 90"/>
                <a:gd name="T33" fmla="*/ 104 h 105"/>
                <a:gd name="T34" fmla="*/ 84 w 90"/>
                <a:gd name="T35" fmla="*/ 103 h 105"/>
                <a:gd name="T36" fmla="*/ 86 w 90"/>
                <a:gd name="T37" fmla="*/ 101 h 105"/>
                <a:gd name="T38" fmla="*/ 88 w 90"/>
                <a:gd name="T39" fmla="*/ 99 h 105"/>
                <a:gd name="T40" fmla="*/ 89 w 90"/>
                <a:gd name="T41" fmla="*/ 97 h 105"/>
                <a:gd name="T42" fmla="*/ 90 w 90"/>
                <a:gd name="T43" fmla="*/ 94 h 105"/>
                <a:gd name="T44" fmla="*/ 90 w 90"/>
                <a:gd name="T45" fmla="*/ 90 h 105"/>
                <a:gd name="T46" fmla="*/ 90 w 90"/>
                <a:gd name="T47"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05">
                  <a:moveTo>
                    <a:pt x="90" y="90"/>
                  </a:moveTo>
                  <a:lnTo>
                    <a:pt x="90" y="15"/>
                  </a:lnTo>
                  <a:lnTo>
                    <a:pt x="90" y="12"/>
                  </a:lnTo>
                  <a:lnTo>
                    <a:pt x="89" y="9"/>
                  </a:lnTo>
                  <a:lnTo>
                    <a:pt x="88" y="7"/>
                  </a:lnTo>
                  <a:lnTo>
                    <a:pt x="86" y="5"/>
                  </a:lnTo>
                  <a:lnTo>
                    <a:pt x="84" y="2"/>
                  </a:lnTo>
                  <a:lnTo>
                    <a:pt x="80" y="1"/>
                  </a:lnTo>
                  <a:lnTo>
                    <a:pt x="78" y="0"/>
                  </a:lnTo>
                  <a:lnTo>
                    <a:pt x="75" y="0"/>
                  </a:lnTo>
                  <a:lnTo>
                    <a:pt x="15" y="0"/>
                  </a:lnTo>
                  <a:lnTo>
                    <a:pt x="0" y="0"/>
                  </a:lnTo>
                  <a:lnTo>
                    <a:pt x="0" y="105"/>
                  </a:lnTo>
                  <a:lnTo>
                    <a:pt x="15" y="105"/>
                  </a:lnTo>
                  <a:lnTo>
                    <a:pt x="75" y="105"/>
                  </a:lnTo>
                  <a:lnTo>
                    <a:pt x="78" y="105"/>
                  </a:lnTo>
                  <a:lnTo>
                    <a:pt x="80" y="104"/>
                  </a:lnTo>
                  <a:lnTo>
                    <a:pt x="84" y="103"/>
                  </a:lnTo>
                  <a:lnTo>
                    <a:pt x="86" y="101"/>
                  </a:lnTo>
                  <a:lnTo>
                    <a:pt x="88" y="99"/>
                  </a:lnTo>
                  <a:lnTo>
                    <a:pt x="89" y="97"/>
                  </a:lnTo>
                  <a:lnTo>
                    <a:pt x="90" y="94"/>
                  </a:lnTo>
                  <a:lnTo>
                    <a:pt x="90"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6" name="Forme libre 480">
              <a:extLst>
                <a:ext uri="{FF2B5EF4-FFF2-40B4-BE49-F238E27FC236}">
                  <a16:creationId xmlns="" xmlns:a16="http://schemas.microsoft.com/office/drawing/2014/main" id="{C8E574A7-2E84-4B27-8D39-E8F428DC11A5}"/>
                </a:ext>
              </a:extLst>
            </p:cNvPr>
            <p:cNvSpPr>
              <a:spLocks/>
            </p:cNvSpPr>
            <p:nvPr/>
          </p:nvSpPr>
          <p:spPr bwMode="auto">
            <a:xfrm>
              <a:off x="3209925" y="1560513"/>
              <a:ext cx="49213" cy="33338"/>
            </a:xfrm>
            <a:custGeom>
              <a:avLst/>
              <a:gdLst>
                <a:gd name="T0" fmla="*/ 151 w 151"/>
                <a:gd name="T1" fmla="*/ 0 h 105"/>
                <a:gd name="T2" fmla="*/ 15 w 151"/>
                <a:gd name="T3" fmla="*/ 0 h 105"/>
                <a:gd name="T4" fmla="*/ 0 w 151"/>
                <a:gd name="T5" fmla="*/ 0 h 105"/>
                <a:gd name="T6" fmla="*/ 0 w 151"/>
                <a:gd name="T7" fmla="*/ 105 h 105"/>
                <a:gd name="T8" fmla="*/ 15 w 151"/>
                <a:gd name="T9" fmla="*/ 105 h 105"/>
                <a:gd name="T10" fmla="*/ 151 w 151"/>
                <a:gd name="T11" fmla="*/ 105 h 105"/>
                <a:gd name="T12" fmla="*/ 151 w 151"/>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0"/>
                  </a:moveTo>
                  <a:lnTo>
                    <a:pt x="15" y="0"/>
                  </a:lnTo>
                  <a:lnTo>
                    <a:pt x="0" y="0"/>
                  </a:lnTo>
                  <a:lnTo>
                    <a:pt x="0" y="105"/>
                  </a:lnTo>
                  <a:lnTo>
                    <a:pt x="15" y="105"/>
                  </a:lnTo>
                  <a:lnTo>
                    <a:pt x="151" y="105"/>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7" name="Forme libre 481">
              <a:extLst>
                <a:ext uri="{FF2B5EF4-FFF2-40B4-BE49-F238E27FC236}">
                  <a16:creationId xmlns="" xmlns:a16="http://schemas.microsoft.com/office/drawing/2014/main" id="{8B0D6F72-7A5D-4B7E-BC3D-3CDDA28ECDDB}"/>
                </a:ext>
              </a:extLst>
            </p:cNvPr>
            <p:cNvSpPr>
              <a:spLocks/>
            </p:cNvSpPr>
            <p:nvPr/>
          </p:nvSpPr>
          <p:spPr bwMode="auto">
            <a:xfrm>
              <a:off x="3171825" y="1560513"/>
              <a:ext cx="28575" cy="33338"/>
            </a:xfrm>
            <a:custGeom>
              <a:avLst/>
              <a:gdLst>
                <a:gd name="T0" fmla="*/ 90 w 90"/>
                <a:gd name="T1" fmla="*/ 0 h 105"/>
                <a:gd name="T2" fmla="*/ 15 w 90"/>
                <a:gd name="T3" fmla="*/ 0 h 105"/>
                <a:gd name="T4" fmla="*/ 11 w 90"/>
                <a:gd name="T5" fmla="*/ 0 h 105"/>
                <a:gd name="T6" fmla="*/ 9 w 90"/>
                <a:gd name="T7" fmla="*/ 1 h 105"/>
                <a:gd name="T8" fmla="*/ 6 w 90"/>
                <a:gd name="T9" fmla="*/ 2 h 105"/>
                <a:gd name="T10" fmla="*/ 4 w 90"/>
                <a:gd name="T11" fmla="*/ 5 h 105"/>
                <a:gd name="T12" fmla="*/ 2 w 90"/>
                <a:gd name="T13" fmla="*/ 7 h 105"/>
                <a:gd name="T14" fmla="*/ 1 w 90"/>
                <a:gd name="T15" fmla="*/ 10 h 105"/>
                <a:gd name="T16" fmla="*/ 0 w 90"/>
                <a:gd name="T17" fmla="*/ 12 h 105"/>
                <a:gd name="T18" fmla="*/ 0 w 90"/>
                <a:gd name="T19" fmla="*/ 15 h 105"/>
                <a:gd name="T20" fmla="*/ 0 w 90"/>
                <a:gd name="T21" fmla="*/ 90 h 105"/>
                <a:gd name="T22" fmla="*/ 0 w 90"/>
                <a:gd name="T23" fmla="*/ 94 h 105"/>
                <a:gd name="T24" fmla="*/ 1 w 90"/>
                <a:gd name="T25" fmla="*/ 97 h 105"/>
                <a:gd name="T26" fmla="*/ 2 w 90"/>
                <a:gd name="T27" fmla="*/ 99 h 105"/>
                <a:gd name="T28" fmla="*/ 4 w 90"/>
                <a:gd name="T29" fmla="*/ 101 h 105"/>
                <a:gd name="T30" fmla="*/ 6 w 90"/>
                <a:gd name="T31" fmla="*/ 103 h 105"/>
                <a:gd name="T32" fmla="*/ 9 w 90"/>
                <a:gd name="T33" fmla="*/ 104 h 105"/>
                <a:gd name="T34" fmla="*/ 11 w 90"/>
                <a:gd name="T35" fmla="*/ 105 h 105"/>
                <a:gd name="T36" fmla="*/ 15 w 90"/>
                <a:gd name="T37" fmla="*/ 105 h 105"/>
                <a:gd name="T38" fmla="*/ 90 w 90"/>
                <a:gd name="T39" fmla="*/ 105 h 105"/>
                <a:gd name="T40" fmla="*/ 90 w 90"/>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90" y="0"/>
                  </a:moveTo>
                  <a:lnTo>
                    <a:pt x="15" y="0"/>
                  </a:lnTo>
                  <a:lnTo>
                    <a:pt x="11" y="0"/>
                  </a:lnTo>
                  <a:lnTo>
                    <a:pt x="9" y="1"/>
                  </a:lnTo>
                  <a:lnTo>
                    <a:pt x="6" y="2"/>
                  </a:lnTo>
                  <a:lnTo>
                    <a:pt x="4" y="5"/>
                  </a:lnTo>
                  <a:lnTo>
                    <a:pt x="2" y="7"/>
                  </a:lnTo>
                  <a:lnTo>
                    <a:pt x="1" y="10"/>
                  </a:lnTo>
                  <a:lnTo>
                    <a:pt x="0" y="12"/>
                  </a:lnTo>
                  <a:lnTo>
                    <a:pt x="0" y="15"/>
                  </a:lnTo>
                  <a:lnTo>
                    <a:pt x="0" y="90"/>
                  </a:lnTo>
                  <a:lnTo>
                    <a:pt x="0" y="94"/>
                  </a:lnTo>
                  <a:lnTo>
                    <a:pt x="1" y="97"/>
                  </a:lnTo>
                  <a:lnTo>
                    <a:pt x="2" y="99"/>
                  </a:lnTo>
                  <a:lnTo>
                    <a:pt x="4" y="101"/>
                  </a:lnTo>
                  <a:lnTo>
                    <a:pt x="6" y="103"/>
                  </a:lnTo>
                  <a:lnTo>
                    <a:pt x="9" y="104"/>
                  </a:lnTo>
                  <a:lnTo>
                    <a:pt x="11" y="105"/>
                  </a:lnTo>
                  <a:lnTo>
                    <a:pt x="1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8" name="Forme libre 482">
              <a:extLst>
                <a:ext uri="{FF2B5EF4-FFF2-40B4-BE49-F238E27FC236}">
                  <a16:creationId xmlns="" xmlns:a16="http://schemas.microsoft.com/office/drawing/2014/main" id="{A018FEA5-42F8-45D6-903D-DEDCEE104CF3}"/>
                </a:ext>
              </a:extLst>
            </p:cNvPr>
            <p:cNvSpPr>
              <a:spLocks/>
            </p:cNvSpPr>
            <p:nvPr/>
          </p:nvSpPr>
          <p:spPr bwMode="auto">
            <a:xfrm>
              <a:off x="3209925" y="1484313"/>
              <a:ext cx="49213" cy="33338"/>
            </a:xfrm>
            <a:custGeom>
              <a:avLst/>
              <a:gdLst>
                <a:gd name="T0" fmla="*/ 151 w 151"/>
                <a:gd name="T1" fmla="*/ 106 h 106"/>
                <a:gd name="T2" fmla="*/ 151 w 151"/>
                <a:gd name="T3" fmla="*/ 0 h 106"/>
                <a:gd name="T4" fmla="*/ 45 w 151"/>
                <a:gd name="T5" fmla="*/ 0 h 106"/>
                <a:gd name="T6" fmla="*/ 0 w 151"/>
                <a:gd name="T7" fmla="*/ 0 h 106"/>
                <a:gd name="T8" fmla="*/ 0 w 151"/>
                <a:gd name="T9" fmla="*/ 106 h 106"/>
                <a:gd name="T10" fmla="*/ 15 w 151"/>
                <a:gd name="T11" fmla="*/ 106 h 106"/>
                <a:gd name="T12" fmla="*/ 151 w 151"/>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51" h="106">
                  <a:moveTo>
                    <a:pt x="151" y="106"/>
                  </a:moveTo>
                  <a:lnTo>
                    <a:pt x="151" y="0"/>
                  </a:lnTo>
                  <a:lnTo>
                    <a:pt x="45" y="0"/>
                  </a:lnTo>
                  <a:lnTo>
                    <a:pt x="0" y="0"/>
                  </a:lnTo>
                  <a:lnTo>
                    <a:pt x="0" y="106"/>
                  </a:lnTo>
                  <a:lnTo>
                    <a:pt x="15" y="106"/>
                  </a:lnTo>
                  <a:lnTo>
                    <a:pt x="151"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9" name="Forme libre 483">
              <a:extLst>
                <a:ext uri="{FF2B5EF4-FFF2-40B4-BE49-F238E27FC236}">
                  <a16:creationId xmlns="" xmlns:a16="http://schemas.microsoft.com/office/drawing/2014/main" id="{9420C61C-BD63-442B-856D-C607C2060E72}"/>
                </a:ext>
              </a:extLst>
            </p:cNvPr>
            <p:cNvSpPr>
              <a:spLocks/>
            </p:cNvSpPr>
            <p:nvPr/>
          </p:nvSpPr>
          <p:spPr bwMode="auto">
            <a:xfrm>
              <a:off x="3268663" y="1484313"/>
              <a:ext cx="28575" cy="33338"/>
            </a:xfrm>
            <a:custGeom>
              <a:avLst/>
              <a:gdLst>
                <a:gd name="T0" fmla="*/ 75 w 90"/>
                <a:gd name="T1" fmla="*/ 106 h 106"/>
                <a:gd name="T2" fmla="*/ 78 w 90"/>
                <a:gd name="T3" fmla="*/ 105 h 106"/>
                <a:gd name="T4" fmla="*/ 80 w 90"/>
                <a:gd name="T5" fmla="*/ 104 h 106"/>
                <a:gd name="T6" fmla="*/ 84 w 90"/>
                <a:gd name="T7" fmla="*/ 103 h 106"/>
                <a:gd name="T8" fmla="*/ 86 w 90"/>
                <a:gd name="T9" fmla="*/ 101 h 106"/>
                <a:gd name="T10" fmla="*/ 88 w 90"/>
                <a:gd name="T11" fmla="*/ 99 h 106"/>
                <a:gd name="T12" fmla="*/ 89 w 90"/>
                <a:gd name="T13" fmla="*/ 96 h 106"/>
                <a:gd name="T14" fmla="*/ 90 w 90"/>
                <a:gd name="T15" fmla="*/ 93 h 106"/>
                <a:gd name="T16" fmla="*/ 90 w 90"/>
                <a:gd name="T17" fmla="*/ 91 h 106"/>
                <a:gd name="T18" fmla="*/ 90 w 90"/>
                <a:gd name="T19" fmla="*/ 15 h 106"/>
                <a:gd name="T20" fmla="*/ 90 w 90"/>
                <a:gd name="T21" fmla="*/ 13 h 106"/>
                <a:gd name="T22" fmla="*/ 89 w 90"/>
                <a:gd name="T23" fmla="*/ 10 h 106"/>
                <a:gd name="T24" fmla="*/ 88 w 90"/>
                <a:gd name="T25" fmla="*/ 7 h 106"/>
                <a:gd name="T26" fmla="*/ 86 w 90"/>
                <a:gd name="T27" fmla="*/ 4 h 106"/>
                <a:gd name="T28" fmla="*/ 84 w 90"/>
                <a:gd name="T29" fmla="*/ 3 h 106"/>
                <a:gd name="T30" fmla="*/ 80 w 90"/>
                <a:gd name="T31" fmla="*/ 1 h 106"/>
                <a:gd name="T32" fmla="*/ 78 w 90"/>
                <a:gd name="T33" fmla="*/ 1 h 106"/>
                <a:gd name="T34" fmla="*/ 75 w 90"/>
                <a:gd name="T35" fmla="*/ 0 h 106"/>
                <a:gd name="T36" fmla="*/ 45 w 90"/>
                <a:gd name="T37" fmla="*/ 0 h 106"/>
                <a:gd name="T38" fmla="*/ 0 w 90"/>
                <a:gd name="T39" fmla="*/ 0 h 106"/>
                <a:gd name="T40" fmla="*/ 0 w 90"/>
                <a:gd name="T41" fmla="*/ 106 h 106"/>
                <a:gd name="T42" fmla="*/ 15 w 90"/>
                <a:gd name="T43" fmla="*/ 106 h 106"/>
                <a:gd name="T44" fmla="*/ 75 w 90"/>
                <a:gd name="T4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6">
                  <a:moveTo>
                    <a:pt x="75" y="106"/>
                  </a:moveTo>
                  <a:lnTo>
                    <a:pt x="78" y="105"/>
                  </a:lnTo>
                  <a:lnTo>
                    <a:pt x="80" y="104"/>
                  </a:lnTo>
                  <a:lnTo>
                    <a:pt x="84" y="103"/>
                  </a:lnTo>
                  <a:lnTo>
                    <a:pt x="86" y="101"/>
                  </a:lnTo>
                  <a:lnTo>
                    <a:pt x="88" y="99"/>
                  </a:lnTo>
                  <a:lnTo>
                    <a:pt x="89" y="96"/>
                  </a:lnTo>
                  <a:lnTo>
                    <a:pt x="90" y="93"/>
                  </a:lnTo>
                  <a:lnTo>
                    <a:pt x="90" y="91"/>
                  </a:lnTo>
                  <a:lnTo>
                    <a:pt x="90" y="15"/>
                  </a:lnTo>
                  <a:lnTo>
                    <a:pt x="90" y="13"/>
                  </a:lnTo>
                  <a:lnTo>
                    <a:pt x="89" y="10"/>
                  </a:lnTo>
                  <a:lnTo>
                    <a:pt x="88" y="7"/>
                  </a:lnTo>
                  <a:lnTo>
                    <a:pt x="86" y="4"/>
                  </a:lnTo>
                  <a:lnTo>
                    <a:pt x="84" y="3"/>
                  </a:lnTo>
                  <a:lnTo>
                    <a:pt x="80" y="1"/>
                  </a:lnTo>
                  <a:lnTo>
                    <a:pt x="78" y="1"/>
                  </a:lnTo>
                  <a:lnTo>
                    <a:pt x="75" y="0"/>
                  </a:lnTo>
                  <a:lnTo>
                    <a:pt x="45" y="0"/>
                  </a:lnTo>
                  <a:lnTo>
                    <a:pt x="0" y="0"/>
                  </a:lnTo>
                  <a:lnTo>
                    <a:pt x="0" y="106"/>
                  </a:lnTo>
                  <a:lnTo>
                    <a:pt x="15" y="106"/>
                  </a:lnTo>
                  <a:lnTo>
                    <a:pt x="7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0" name="Forme libre 484">
              <a:extLst>
                <a:ext uri="{FF2B5EF4-FFF2-40B4-BE49-F238E27FC236}">
                  <a16:creationId xmlns="" xmlns:a16="http://schemas.microsoft.com/office/drawing/2014/main" id="{71355AF3-97FA-44F4-8CED-39EABD799716}"/>
                </a:ext>
              </a:extLst>
            </p:cNvPr>
            <p:cNvSpPr>
              <a:spLocks/>
            </p:cNvSpPr>
            <p:nvPr/>
          </p:nvSpPr>
          <p:spPr bwMode="auto">
            <a:xfrm>
              <a:off x="3171825" y="1484313"/>
              <a:ext cx="28575" cy="33338"/>
            </a:xfrm>
            <a:custGeom>
              <a:avLst/>
              <a:gdLst>
                <a:gd name="T0" fmla="*/ 15 w 90"/>
                <a:gd name="T1" fmla="*/ 106 h 106"/>
                <a:gd name="T2" fmla="*/ 90 w 90"/>
                <a:gd name="T3" fmla="*/ 106 h 106"/>
                <a:gd name="T4" fmla="*/ 90 w 90"/>
                <a:gd name="T5" fmla="*/ 0 h 106"/>
                <a:gd name="T6" fmla="*/ 15 w 90"/>
                <a:gd name="T7" fmla="*/ 0 h 106"/>
                <a:gd name="T8" fmla="*/ 11 w 90"/>
                <a:gd name="T9" fmla="*/ 1 h 106"/>
                <a:gd name="T10" fmla="*/ 9 w 90"/>
                <a:gd name="T11" fmla="*/ 1 h 106"/>
                <a:gd name="T12" fmla="*/ 6 w 90"/>
                <a:gd name="T13" fmla="*/ 3 h 106"/>
                <a:gd name="T14" fmla="*/ 4 w 90"/>
                <a:gd name="T15" fmla="*/ 4 h 106"/>
                <a:gd name="T16" fmla="*/ 2 w 90"/>
                <a:gd name="T17" fmla="*/ 7 h 106"/>
                <a:gd name="T18" fmla="*/ 1 w 90"/>
                <a:gd name="T19" fmla="*/ 10 h 106"/>
                <a:gd name="T20" fmla="*/ 0 w 90"/>
                <a:gd name="T21" fmla="*/ 13 h 106"/>
                <a:gd name="T22" fmla="*/ 0 w 90"/>
                <a:gd name="T23" fmla="*/ 15 h 106"/>
                <a:gd name="T24" fmla="*/ 0 w 90"/>
                <a:gd name="T25" fmla="*/ 90 h 106"/>
                <a:gd name="T26" fmla="*/ 0 w 90"/>
                <a:gd name="T27" fmla="*/ 93 h 106"/>
                <a:gd name="T28" fmla="*/ 1 w 90"/>
                <a:gd name="T29" fmla="*/ 96 h 106"/>
                <a:gd name="T30" fmla="*/ 2 w 90"/>
                <a:gd name="T31" fmla="*/ 99 h 106"/>
                <a:gd name="T32" fmla="*/ 4 w 90"/>
                <a:gd name="T33" fmla="*/ 101 h 106"/>
                <a:gd name="T34" fmla="*/ 6 w 90"/>
                <a:gd name="T35" fmla="*/ 103 h 106"/>
                <a:gd name="T36" fmla="*/ 9 w 90"/>
                <a:gd name="T37" fmla="*/ 104 h 106"/>
                <a:gd name="T38" fmla="*/ 11 w 90"/>
                <a:gd name="T39" fmla="*/ 105 h 106"/>
                <a:gd name="T40" fmla="*/ 15 w 90"/>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6">
                  <a:moveTo>
                    <a:pt x="15" y="106"/>
                  </a:moveTo>
                  <a:lnTo>
                    <a:pt x="90" y="106"/>
                  </a:lnTo>
                  <a:lnTo>
                    <a:pt x="90" y="0"/>
                  </a:lnTo>
                  <a:lnTo>
                    <a:pt x="15" y="0"/>
                  </a:lnTo>
                  <a:lnTo>
                    <a:pt x="11" y="1"/>
                  </a:lnTo>
                  <a:lnTo>
                    <a:pt x="9" y="1"/>
                  </a:lnTo>
                  <a:lnTo>
                    <a:pt x="6" y="3"/>
                  </a:lnTo>
                  <a:lnTo>
                    <a:pt x="4" y="4"/>
                  </a:lnTo>
                  <a:lnTo>
                    <a:pt x="2" y="7"/>
                  </a:lnTo>
                  <a:lnTo>
                    <a:pt x="1" y="10"/>
                  </a:lnTo>
                  <a:lnTo>
                    <a:pt x="0" y="13"/>
                  </a:lnTo>
                  <a:lnTo>
                    <a:pt x="0" y="15"/>
                  </a:lnTo>
                  <a:lnTo>
                    <a:pt x="0" y="90"/>
                  </a:lnTo>
                  <a:lnTo>
                    <a:pt x="0" y="93"/>
                  </a:lnTo>
                  <a:lnTo>
                    <a:pt x="1" y="96"/>
                  </a:lnTo>
                  <a:lnTo>
                    <a:pt x="2" y="99"/>
                  </a:lnTo>
                  <a:lnTo>
                    <a:pt x="4" y="101"/>
                  </a:lnTo>
                  <a:lnTo>
                    <a:pt x="6" y="103"/>
                  </a:lnTo>
                  <a:lnTo>
                    <a:pt x="9" y="104"/>
                  </a:lnTo>
                  <a:lnTo>
                    <a:pt x="11" y="105"/>
                  </a:lnTo>
                  <a:lnTo>
                    <a:pt x="1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1" name="Forme libre 485">
              <a:extLst>
                <a:ext uri="{FF2B5EF4-FFF2-40B4-BE49-F238E27FC236}">
                  <a16:creationId xmlns="" xmlns:a16="http://schemas.microsoft.com/office/drawing/2014/main" id="{1D1D6786-F147-423B-8681-E0DF2232874B}"/>
                </a:ext>
              </a:extLst>
            </p:cNvPr>
            <p:cNvSpPr>
              <a:spLocks/>
            </p:cNvSpPr>
            <p:nvPr/>
          </p:nvSpPr>
          <p:spPr bwMode="auto">
            <a:xfrm>
              <a:off x="3278188" y="1368425"/>
              <a:ext cx="28575" cy="34925"/>
            </a:xfrm>
            <a:custGeom>
              <a:avLst/>
              <a:gdLst>
                <a:gd name="T0" fmla="*/ 90 w 90"/>
                <a:gd name="T1" fmla="*/ 92 h 107"/>
                <a:gd name="T2" fmla="*/ 90 w 90"/>
                <a:gd name="T3" fmla="*/ 15 h 107"/>
                <a:gd name="T4" fmla="*/ 90 w 90"/>
                <a:gd name="T5" fmla="*/ 13 h 107"/>
                <a:gd name="T6" fmla="*/ 89 w 90"/>
                <a:gd name="T7" fmla="*/ 10 h 107"/>
                <a:gd name="T8" fmla="*/ 88 w 90"/>
                <a:gd name="T9" fmla="*/ 8 h 107"/>
                <a:gd name="T10" fmla="*/ 86 w 90"/>
                <a:gd name="T11" fmla="*/ 6 h 107"/>
                <a:gd name="T12" fmla="*/ 84 w 90"/>
                <a:gd name="T13" fmla="*/ 4 h 107"/>
                <a:gd name="T14" fmla="*/ 80 w 90"/>
                <a:gd name="T15" fmla="*/ 3 h 107"/>
                <a:gd name="T16" fmla="*/ 78 w 90"/>
                <a:gd name="T17" fmla="*/ 2 h 107"/>
                <a:gd name="T18" fmla="*/ 75 w 90"/>
                <a:gd name="T19" fmla="*/ 2 h 107"/>
                <a:gd name="T20" fmla="*/ 0 w 90"/>
                <a:gd name="T21" fmla="*/ 0 h 107"/>
                <a:gd name="T22" fmla="*/ 0 w 90"/>
                <a:gd name="T23" fmla="*/ 107 h 107"/>
                <a:gd name="T24" fmla="*/ 75 w 90"/>
                <a:gd name="T25" fmla="*/ 107 h 107"/>
                <a:gd name="T26" fmla="*/ 78 w 90"/>
                <a:gd name="T27" fmla="*/ 106 h 107"/>
                <a:gd name="T28" fmla="*/ 80 w 90"/>
                <a:gd name="T29" fmla="*/ 106 h 107"/>
                <a:gd name="T30" fmla="*/ 84 w 90"/>
                <a:gd name="T31" fmla="*/ 103 h 107"/>
                <a:gd name="T32" fmla="*/ 86 w 90"/>
                <a:gd name="T33" fmla="*/ 102 h 107"/>
                <a:gd name="T34" fmla="*/ 88 w 90"/>
                <a:gd name="T35" fmla="*/ 100 h 107"/>
                <a:gd name="T36" fmla="*/ 89 w 90"/>
                <a:gd name="T37" fmla="*/ 97 h 107"/>
                <a:gd name="T38" fmla="*/ 90 w 90"/>
                <a:gd name="T39" fmla="*/ 95 h 107"/>
                <a:gd name="T40" fmla="*/ 90 w 90"/>
                <a:gd name="T4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7">
                  <a:moveTo>
                    <a:pt x="90" y="92"/>
                  </a:moveTo>
                  <a:lnTo>
                    <a:pt x="90" y="15"/>
                  </a:lnTo>
                  <a:lnTo>
                    <a:pt x="90" y="13"/>
                  </a:lnTo>
                  <a:lnTo>
                    <a:pt x="89" y="10"/>
                  </a:lnTo>
                  <a:lnTo>
                    <a:pt x="88" y="8"/>
                  </a:lnTo>
                  <a:lnTo>
                    <a:pt x="86" y="6"/>
                  </a:lnTo>
                  <a:lnTo>
                    <a:pt x="84" y="4"/>
                  </a:lnTo>
                  <a:lnTo>
                    <a:pt x="80" y="3"/>
                  </a:lnTo>
                  <a:lnTo>
                    <a:pt x="78" y="2"/>
                  </a:lnTo>
                  <a:lnTo>
                    <a:pt x="75" y="2"/>
                  </a:lnTo>
                  <a:lnTo>
                    <a:pt x="0" y="0"/>
                  </a:lnTo>
                  <a:lnTo>
                    <a:pt x="0" y="107"/>
                  </a:lnTo>
                  <a:lnTo>
                    <a:pt x="75" y="107"/>
                  </a:lnTo>
                  <a:lnTo>
                    <a:pt x="78" y="106"/>
                  </a:lnTo>
                  <a:lnTo>
                    <a:pt x="80" y="106"/>
                  </a:lnTo>
                  <a:lnTo>
                    <a:pt x="84" y="103"/>
                  </a:lnTo>
                  <a:lnTo>
                    <a:pt x="86" y="102"/>
                  </a:lnTo>
                  <a:lnTo>
                    <a:pt x="88" y="100"/>
                  </a:lnTo>
                  <a:lnTo>
                    <a:pt x="89" y="97"/>
                  </a:lnTo>
                  <a:lnTo>
                    <a:pt x="90" y="95"/>
                  </a:lnTo>
                  <a:lnTo>
                    <a:pt x="9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2" name="Forme libre 486">
              <a:extLst>
                <a:ext uri="{FF2B5EF4-FFF2-40B4-BE49-F238E27FC236}">
                  <a16:creationId xmlns="" xmlns:a16="http://schemas.microsoft.com/office/drawing/2014/main" id="{7EF27FE8-5FBD-4924-9F78-02B9C47D56D2}"/>
                </a:ext>
              </a:extLst>
            </p:cNvPr>
            <p:cNvSpPr>
              <a:spLocks/>
            </p:cNvSpPr>
            <p:nvPr/>
          </p:nvSpPr>
          <p:spPr bwMode="auto">
            <a:xfrm>
              <a:off x="3181350" y="1368425"/>
              <a:ext cx="28575" cy="34925"/>
            </a:xfrm>
            <a:custGeom>
              <a:avLst/>
              <a:gdLst>
                <a:gd name="T0" fmla="*/ 15 w 90"/>
                <a:gd name="T1" fmla="*/ 107 h 107"/>
                <a:gd name="T2" fmla="*/ 90 w 90"/>
                <a:gd name="T3" fmla="*/ 107 h 107"/>
                <a:gd name="T4" fmla="*/ 90 w 90"/>
                <a:gd name="T5" fmla="*/ 0 h 107"/>
                <a:gd name="T6" fmla="*/ 15 w 90"/>
                <a:gd name="T7" fmla="*/ 0 h 107"/>
                <a:gd name="T8" fmla="*/ 11 w 90"/>
                <a:gd name="T9" fmla="*/ 2 h 107"/>
                <a:gd name="T10" fmla="*/ 9 w 90"/>
                <a:gd name="T11" fmla="*/ 3 h 107"/>
                <a:gd name="T12" fmla="*/ 6 w 90"/>
                <a:gd name="T13" fmla="*/ 4 h 107"/>
                <a:gd name="T14" fmla="*/ 4 w 90"/>
                <a:gd name="T15" fmla="*/ 6 h 107"/>
                <a:gd name="T16" fmla="*/ 3 w 90"/>
                <a:gd name="T17" fmla="*/ 8 h 107"/>
                <a:gd name="T18" fmla="*/ 1 w 90"/>
                <a:gd name="T19" fmla="*/ 10 h 107"/>
                <a:gd name="T20" fmla="*/ 0 w 90"/>
                <a:gd name="T21" fmla="*/ 13 h 107"/>
                <a:gd name="T22" fmla="*/ 0 w 90"/>
                <a:gd name="T23" fmla="*/ 17 h 107"/>
                <a:gd name="T24" fmla="*/ 0 w 90"/>
                <a:gd name="T25" fmla="*/ 92 h 107"/>
                <a:gd name="T26" fmla="*/ 0 w 90"/>
                <a:gd name="T27" fmla="*/ 95 h 107"/>
                <a:gd name="T28" fmla="*/ 1 w 90"/>
                <a:gd name="T29" fmla="*/ 97 h 107"/>
                <a:gd name="T30" fmla="*/ 3 w 90"/>
                <a:gd name="T31" fmla="*/ 100 h 107"/>
                <a:gd name="T32" fmla="*/ 4 w 90"/>
                <a:gd name="T33" fmla="*/ 102 h 107"/>
                <a:gd name="T34" fmla="*/ 6 w 90"/>
                <a:gd name="T35" fmla="*/ 103 h 107"/>
                <a:gd name="T36" fmla="*/ 9 w 90"/>
                <a:gd name="T37" fmla="*/ 106 h 107"/>
                <a:gd name="T38" fmla="*/ 11 w 90"/>
                <a:gd name="T39" fmla="*/ 106 h 107"/>
                <a:gd name="T40" fmla="*/ 15 w 90"/>
                <a:gd name="T4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7">
                  <a:moveTo>
                    <a:pt x="15" y="107"/>
                  </a:moveTo>
                  <a:lnTo>
                    <a:pt x="90" y="107"/>
                  </a:lnTo>
                  <a:lnTo>
                    <a:pt x="90" y="0"/>
                  </a:lnTo>
                  <a:lnTo>
                    <a:pt x="15" y="0"/>
                  </a:lnTo>
                  <a:lnTo>
                    <a:pt x="11" y="2"/>
                  </a:lnTo>
                  <a:lnTo>
                    <a:pt x="9" y="3"/>
                  </a:lnTo>
                  <a:lnTo>
                    <a:pt x="6" y="4"/>
                  </a:lnTo>
                  <a:lnTo>
                    <a:pt x="4" y="6"/>
                  </a:lnTo>
                  <a:lnTo>
                    <a:pt x="3" y="8"/>
                  </a:lnTo>
                  <a:lnTo>
                    <a:pt x="1" y="10"/>
                  </a:lnTo>
                  <a:lnTo>
                    <a:pt x="0" y="13"/>
                  </a:lnTo>
                  <a:lnTo>
                    <a:pt x="0" y="17"/>
                  </a:lnTo>
                  <a:lnTo>
                    <a:pt x="0" y="92"/>
                  </a:lnTo>
                  <a:lnTo>
                    <a:pt x="0" y="95"/>
                  </a:lnTo>
                  <a:lnTo>
                    <a:pt x="1" y="97"/>
                  </a:lnTo>
                  <a:lnTo>
                    <a:pt x="3" y="100"/>
                  </a:lnTo>
                  <a:lnTo>
                    <a:pt x="4" y="102"/>
                  </a:lnTo>
                  <a:lnTo>
                    <a:pt x="6" y="103"/>
                  </a:lnTo>
                  <a:lnTo>
                    <a:pt x="9" y="106"/>
                  </a:lnTo>
                  <a:lnTo>
                    <a:pt x="11" y="106"/>
                  </a:lnTo>
                  <a:lnTo>
                    <a:pt x="1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3" name="Forme libre 487">
              <a:extLst>
                <a:ext uri="{FF2B5EF4-FFF2-40B4-BE49-F238E27FC236}">
                  <a16:creationId xmlns="" xmlns:a16="http://schemas.microsoft.com/office/drawing/2014/main" id="{CF46FD9E-E244-467B-8525-9D7D4A9D1B80}"/>
                </a:ext>
              </a:extLst>
            </p:cNvPr>
            <p:cNvSpPr>
              <a:spLocks/>
            </p:cNvSpPr>
            <p:nvPr/>
          </p:nvSpPr>
          <p:spPr bwMode="auto">
            <a:xfrm>
              <a:off x="3219450" y="1368425"/>
              <a:ext cx="49213" cy="34925"/>
            </a:xfrm>
            <a:custGeom>
              <a:avLst/>
              <a:gdLst>
                <a:gd name="T0" fmla="*/ 151 w 151"/>
                <a:gd name="T1" fmla="*/ 107 h 107"/>
                <a:gd name="T2" fmla="*/ 151 w 151"/>
                <a:gd name="T3" fmla="*/ 0 h 107"/>
                <a:gd name="T4" fmla="*/ 0 w 151"/>
                <a:gd name="T5" fmla="*/ 0 h 107"/>
                <a:gd name="T6" fmla="*/ 0 w 151"/>
                <a:gd name="T7" fmla="*/ 107 h 107"/>
                <a:gd name="T8" fmla="*/ 76 w 151"/>
                <a:gd name="T9" fmla="*/ 107 h 107"/>
                <a:gd name="T10" fmla="*/ 151 w 151"/>
                <a:gd name="T11" fmla="*/ 107 h 107"/>
              </a:gdLst>
              <a:ahLst/>
              <a:cxnLst>
                <a:cxn ang="0">
                  <a:pos x="T0" y="T1"/>
                </a:cxn>
                <a:cxn ang="0">
                  <a:pos x="T2" y="T3"/>
                </a:cxn>
                <a:cxn ang="0">
                  <a:pos x="T4" y="T5"/>
                </a:cxn>
                <a:cxn ang="0">
                  <a:pos x="T6" y="T7"/>
                </a:cxn>
                <a:cxn ang="0">
                  <a:pos x="T8" y="T9"/>
                </a:cxn>
                <a:cxn ang="0">
                  <a:pos x="T10" y="T11"/>
                </a:cxn>
              </a:cxnLst>
              <a:rect l="0" t="0" r="r" b="b"/>
              <a:pathLst>
                <a:path w="151" h="107">
                  <a:moveTo>
                    <a:pt x="151" y="107"/>
                  </a:moveTo>
                  <a:lnTo>
                    <a:pt x="151" y="0"/>
                  </a:lnTo>
                  <a:lnTo>
                    <a:pt x="0" y="0"/>
                  </a:lnTo>
                  <a:lnTo>
                    <a:pt x="0" y="107"/>
                  </a:lnTo>
                  <a:lnTo>
                    <a:pt x="76" y="107"/>
                  </a:lnTo>
                  <a:lnTo>
                    <a:pt x="15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4" name="Forme libre 488">
              <a:extLst>
                <a:ext uri="{FF2B5EF4-FFF2-40B4-BE49-F238E27FC236}">
                  <a16:creationId xmlns="" xmlns:a16="http://schemas.microsoft.com/office/drawing/2014/main" id="{88D57E34-34BA-47A7-98D6-DB982DAFEA35}"/>
                </a:ext>
              </a:extLst>
            </p:cNvPr>
            <p:cNvSpPr>
              <a:spLocks/>
            </p:cNvSpPr>
            <p:nvPr/>
          </p:nvSpPr>
          <p:spPr bwMode="auto">
            <a:xfrm>
              <a:off x="3411538" y="1598613"/>
              <a:ext cx="28575" cy="33338"/>
            </a:xfrm>
            <a:custGeom>
              <a:avLst/>
              <a:gdLst>
                <a:gd name="T0" fmla="*/ 75 w 91"/>
                <a:gd name="T1" fmla="*/ 0 h 106"/>
                <a:gd name="T2" fmla="*/ 45 w 91"/>
                <a:gd name="T3" fmla="*/ 0 h 106"/>
                <a:gd name="T4" fmla="*/ 0 w 91"/>
                <a:gd name="T5" fmla="*/ 0 h 106"/>
                <a:gd name="T6" fmla="*/ 0 w 91"/>
                <a:gd name="T7" fmla="*/ 106 h 106"/>
                <a:gd name="T8" fmla="*/ 75 w 91"/>
                <a:gd name="T9" fmla="*/ 106 h 106"/>
                <a:gd name="T10" fmla="*/ 79 w 91"/>
                <a:gd name="T11" fmla="*/ 106 h 106"/>
                <a:gd name="T12" fmla="*/ 81 w 91"/>
                <a:gd name="T13" fmla="*/ 104 h 106"/>
                <a:gd name="T14" fmla="*/ 84 w 91"/>
                <a:gd name="T15" fmla="*/ 103 h 106"/>
                <a:gd name="T16" fmla="*/ 86 w 91"/>
                <a:gd name="T17" fmla="*/ 101 h 106"/>
                <a:gd name="T18" fmla="*/ 88 w 91"/>
                <a:gd name="T19" fmla="*/ 99 h 106"/>
                <a:gd name="T20" fmla="*/ 89 w 91"/>
                <a:gd name="T21" fmla="*/ 97 h 106"/>
                <a:gd name="T22" fmla="*/ 91 w 91"/>
                <a:gd name="T23" fmla="*/ 94 h 106"/>
                <a:gd name="T24" fmla="*/ 91 w 91"/>
                <a:gd name="T25" fmla="*/ 91 h 106"/>
                <a:gd name="T26" fmla="*/ 91 w 91"/>
                <a:gd name="T27" fmla="*/ 15 h 106"/>
                <a:gd name="T28" fmla="*/ 91 w 91"/>
                <a:gd name="T29" fmla="*/ 12 h 106"/>
                <a:gd name="T30" fmla="*/ 89 w 91"/>
                <a:gd name="T31" fmla="*/ 10 h 106"/>
                <a:gd name="T32" fmla="*/ 88 w 91"/>
                <a:gd name="T33" fmla="*/ 7 h 106"/>
                <a:gd name="T34" fmla="*/ 86 w 91"/>
                <a:gd name="T35" fmla="*/ 5 h 106"/>
                <a:gd name="T36" fmla="*/ 84 w 91"/>
                <a:gd name="T37" fmla="*/ 4 h 106"/>
                <a:gd name="T38" fmla="*/ 81 w 91"/>
                <a:gd name="T39" fmla="*/ 2 h 106"/>
                <a:gd name="T40" fmla="*/ 79 w 91"/>
                <a:gd name="T41" fmla="*/ 2 h 106"/>
                <a:gd name="T42" fmla="*/ 75 w 91"/>
                <a:gd name="T43" fmla="*/ 0 h 106"/>
                <a:gd name="T44" fmla="*/ 75 w 9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106">
                  <a:moveTo>
                    <a:pt x="75" y="0"/>
                  </a:moveTo>
                  <a:lnTo>
                    <a:pt x="45" y="0"/>
                  </a:lnTo>
                  <a:lnTo>
                    <a:pt x="0" y="0"/>
                  </a:lnTo>
                  <a:lnTo>
                    <a:pt x="0" y="106"/>
                  </a:lnTo>
                  <a:lnTo>
                    <a:pt x="75" y="106"/>
                  </a:lnTo>
                  <a:lnTo>
                    <a:pt x="79" y="106"/>
                  </a:lnTo>
                  <a:lnTo>
                    <a:pt x="81" y="104"/>
                  </a:lnTo>
                  <a:lnTo>
                    <a:pt x="84" y="103"/>
                  </a:lnTo>
                  <a:lnTo>
                    <a:pt x="86" y="101"/>
                  </a:lnTo>
                  <a:lnTo>
                    <a:pt x="88" y="99"/>
                  </a:lnTo>
                  <a:lnTo>
                    <a:pt x="89" y="97"/>
                  </a:lnTo>
                  <a:lnTo>
                    <a:pt x="91" y="94"/>
                  </a:lnTo>
                  <a:lnTo>
                    <a:pt x="91" y="91"/>
                  </a:lnTo>
                  <a:lnTo>
                    <a:pt x="91" y="15"/>
                  </a:lnTo>
                  <a:lnTo>
                    <a:pt x="91" y="12"/>
                  </a:lnTo>
                  <a:lnTo>
                    <a:pt x="89" y="10"/>
                  </a:lnTo>
                  <a:lnTo>
                    <a:pt x="88" y="7"/>
                  </a:lnTo>
                  <a:lnTo>
                    <a:pt x="86" y="5"/>
                  </a:lnTo>
                  <a:lnTo>
                    <a:pt x="84" y="4"/>
                  </a:lnTo>
                  <a:lnTo>
                    <a:pt x="81" y="2"/>
                  </a:lnTo>
                  <a:lnTo>
                    <a:pt x="79" y="2"/>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5" name="Forme libre 489">
              <a:extLst>
                <a:ext uri="{FF2B5EF4-FFF2-40B4-BE49-F238E27FC236}">
                  <a16:creationId xmlns="" xmlns:a16="http://schemas.microsoft.com/office/drawing/2014/main" id="{F30E7BFE-901E-4881-9F33-4F3776C879FD}"/>
                </a:ext>
              </a:extLst>
            </p:cNvPr>
            <p:cNvSpPr>
              <a:spLocks/>
            </p:cNvSpPr>
            <p:nvPr/>
          </p:nvSpPr>
          <p:spPr bwMode="auto">
            <a:xfrm>
              <a:off x="3316288" y="1598613"/>
              <a:ext cx="28575" cy="33338"/>
            </a:xfrm>
            <a:custGeom>
              <a:avLst/>
              <a:gdLst>
                <a:gd name="T0" fmla="*/ 0 w 90"/>
                <a:gd name="T1" fmla="*/ 15 h 106"/>
                <a:gd name="T2" fmla="*/ 0 w 90"/>
                <a:gd name="T3" fmla="*/ 91 h 106"/>
                <a:gd name="T4" fmla="*/ 0 w 90"/>
                <a:gd name="T5" fmla="*/ 94 h 106"/>
                <a:gd name="T6" fmla="*/ 1 w 90"/>
                <a:gd name="T7" fmla="*/ 97 h 106"/>
                <a:gd name="T8" fmla="*/ 3 w 90"/>
                <a:gd name="T9" fmla="*/ 99 h 106"/>
                <a:gd name="T10" fmla="*/ 4 w 90"/>
                <a:gd name="T11" fmla="*/ 101 h 106"/>
                <a:gd name="T12" fmla="*/ 6 w 90"/>
                <a:gd name="T13" fmla="*/ 103 h 106"/>
                <a:gd name="T14" fmla="*/ 10 w 90"/>
                <a:gd name="T15" fmla="*/ 104 h 106"/>
                <a:gd name="T16" fmla="*/ 12 w 90"/>
                <a:gd name="T17" fmla="*/ 106 h 106"/>
                <a:gd name="T18" fmla="*/ 15 w 90"/>
                <a:gd name="T19" fmla="*/ 106 h 106"/>
                <a:gd name="T20" fmla="*/ 90 w 90"/>
                <a:gd name="T21" fmla="*/ 106 h 106"/>
                <a:gd name="T22" fmla="*/ 90 w 90"/>
                <a:gd name="T23" fmla="*/ 0 h 106"/>
                <a:gd name="T24" fmla="*/ 15 w 90"/>
                <a:gd name="T25" fmla="*/ 0 h 106"/>
                <a:gd name="T26" fmla="*/ 12 w 90"/>
                <a:gd name="T27" fmla="*/ 0 h 106"/>
                <a:gd name="T28" fmla="*/ 10 w 90"/>
                <a:gd name="T29" fmla="*/ 2 h 106"/>
                <a:gd name="T30" fmla="*/ 6 w 90"/>
                <a:gd name="T31" fmla="*/ 4 h 106"/>
                <a:gd name="T32" fmla="*/ 4 w 90"/>
                <a:gd name="T33" fmla="*/ 5 h 106"/>
                <a:gd name="T34" fmla="*/ 3 w 90"/>
                <a:gd name="T35" fmla="*/ 7 h 106"/>
                <a:gd name="T36" fmla="*/ 1 w 90"/>
                <a:gd name="T37" fmla="*/ 10 h 106"/>
                <a:gd name="T38" fmla="*/ 0 w 90"/>
                <a:gd name="T39" fmla="*/ 12 h 106"/>
                <a:gd name="T40" fmla="*/ 0 w 90"/>
                <a:gd name="T41" fmla="*/ 1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6">
                  <a:moveTo>
                    <a:pt x="0" y="15"/>
                  </a:moveTo>
                  <a:lnTo>
                    <a:pt x="0" y="91"/>
                  </a:lnTo>
                  <a:lnTo>
                    <a:pt x="0" y="94"/>
                  </a:lnTo>
                  <a:lnTo>
                    <a:pt x="1" y="97"/>
                  </a:lnTo>
                  <a:lnTo>
                    <a:pt x="3" y="99"/>
                  </a:lnTo>
                  <a:lnTo>
                    <a:pt x="4" y="101"/>
                  </a:lnTo>
                  <a:lnTo>
                    <a:pt x="6" y="103"/>
                  </a:lnTo>
                  <a:lnTo>
                    <a:pt x="10" y="104"/>
                  </a:lnTo>
                  <a:lnTo>
                    <a:pt x="12" y="106"/>
                  </a:lnTo>
                  <a:lnTo>
                    <a:pt x="15" y="106"/>
                  </a:lnTo>
                  <a:lnTo>
                    <a:pt x="90" y="106"/>
                  </a:lnTo>
                  <a:lnTo>
                    <a:pt x="90" y="0"/>
                  </a:lnTo>
                  <a:lnTo>
                    <a:pt x="15" y="0"/>
                  </a:lnTo>
                  <a:lnTo>
                    <a:pt x="12" y="0"/>
                  </a:lnTo>
                  <a:lnTo>
                    <a:pt x="10" y="2"/>
                  </a:lnTo>
                  <a:lnTo>
                    <a:pt x="6" y="4"/>
                  </a:lnTo>
                  <a:lnTo>
                    <a:pt x="4" y="5"/>
                  </a:lnTo>
                  <a:lnTo>
                    <a:pt x="3" y="7"/>
                  </a:lnTo>
                  <a:lnTo>
                    <a:pt x="1" y="10"/>
                  </a:lnTo>
                  <a:lnTo>
                    <a:pt x="0" y="1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6" name="Forme libre 490">
              <a:extLst>
                <a:ext uri="{FF2B5EF4-FFF2-40B4-BE49-F238E27FC236}">
                  <a16:creationId xmlns="" xmlns:a16="http://schemas.microsoft.com/office/drawing/2014/main" id="{3B4BB294-3F58-429D-AD93-7B23F68F0B5D}"/>
                </a:ext>
              </a:extLst>
            </p:cNvPr>
            <p:cNvSpPr>
              <a:spLocks/>
            </p:cNvSpPr>
            <p:nvPr/>
          </p:nvSpPr>
          <p:spPr bwMode="auto">
            <a:xfrm>
              <a:off x="3354388" y="1598613"/>
              <a:ext cx="47625" cy="33338"/>
            </a:xfrm>
            <a:custGeom>
              <a:avLst/>
              <a:gdLst>
                <a:gd name="T0" fmla="*/ 0 w 151"/>
                <a:gd name="T1" fmla="*/ 0 h 106"/>
                <a:gd name="T2" fmla="*/ 0 w 151"/>
                <a:gd name="T3" fmla="*/ 106 h 106"/>
                <a:gd name="T4" fmla="*/ 151 w 151"/>
                <a:gd name="T5" fmla="*/ 106 h 106"/>
                <a:gd name="T6" fmla="*/ 151 w 151"/>
                <a:gd name="T7" fmla="*/ 0 h 106"/>
                <a:gd name="T8" fmla="*/ 45 w 151"/>
                <a:gd name="T9" fmla="*/ 0 h 106"/>
                <a:gd name="T10" fmla="*/ 0 w 151"/>
                <a:gd name="T11" fmla="*/ 0 h 106"/>
              </a:gdLst>
              <a:ahLst/>
              <a:cxnLst>
                <a:cxn ang="0">
                  <a:pos x="T0" y="T1"/>
                </a:cxn>
                <a:cxn ang="0">
                  <a:pos x="T2" y="T3"/>
                </a:cxn>
                <a:cxn ang="0">
                  <a:pos x="T4" y="T5"/>
                </a:cxn>
                <a:cxn ang="0">
                  <a:pos x="T6" y="T7"/>
                </a:cxn>
                <a:cxn ang="0">
                  <a:pos x="T8" y="T9"/>
                </a:cxn>
                <a:cxn ang="0">
                  <a:pos x="T10" y="T11"/>
                </a:cxn>
              </a:cxnLst>
              <a:rect l="0" t="0" r="r" b="b"/>
              <a:pathLst>
                <a:path w="151" h="106">
                  <a:moveTo>
                    <a:pt x="0" y="0"/>
                  </a:moveTo>
                  <a:lnTo>
                    <a:pt x="0" y="106"/>
                  </a:lnTo>
                  <a:lnTo>
                    <a:pt x="151" y="106"/>
                  </a:lnTo>
                  <a:lnTo>
                    <a:pt x="151" y="0"/>
                  </a:lnTo>
                  <a:lnTo>
                    <a:pt x="4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7" name="Forme libre 491">
              <a:extLst>
                <a:ext uri="{FF2B5EF4-FFF2-40B4-BE49-F238E27FC236}">
                  <a16:creationId xmlns="" xmlns:a16="http://schemas.microsoft.com/office/drawing/2014/main" id="{8322FD8B-1448-4FFE-A201-5D316158652D}"/>
                </a:ext>
              </a:extLst>
            </p:cNvPr>
            <p:cNvSpPr>
              <a:spLocks/>
            </p:cNvSpPr>
            <p:nvPr/>
          </p:nvSpPr>
          <p:spPr bwMode="auto">
            <a:xfrm>
              <a:off x="3373438" y="1560513"/>
              <a:ext cx="47625" cy="33338"/>
            </a:xfrm>
            <a:custGeom>
              <a:avLst/>
              <a:gdLst>
                <a:gd name="T0" fmla="*/ 150 w 150"/>
                <a:gd name="T1" fmla="*/ 0 h 105"/>
                <a:gd name="T2" fmla="*/ 105 w 150"/>
                <a:gd name="T3" fmla="*/ 0 h 105"/>
                <a:gd name="T4" fmla="*/ 0 w 150"/>
                <a:gd name="T5" fmla="*/ 0 h 105"/>
                <a:gd name="T6" fmla="*/ 0 w 150"/>
                <a:gd name="T7" fmla="*/ 105 h 105"/>
                <a:gd name="T8" fmla="*/ 105 w 150"/>
                <a:gd name="T9" fmla="*/ 105 h 105"/>
                <a:gd name="T10" fmla="*/ 150 w 150"/>
                <a:gd name="T11" fmla="*/ 105 h 105"/>
                <a:gd name="T12" fmla="*/ 150 w 150"/>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0" h="105">
                  <a:moveTo>
                    <a:pt x="150" y="0"/>
                  </a:moveTo>
                  <a:lnTo>
                    <a:pt x="105" y="0"/>
                  </a:lnTo>
                  <a:lnTo>
                    <a:pt x="0" y="0"/>
                  </a:lnTo>
                  <a:lnTo>
                    <a:pt x="0" y="105"/>
                  </a:lnTo>
                  <a:lnTo>
                    <a:pt x="105" y="105"/>
                  </a:lnTo>
                  <a:lnTo>
                    <a:pt x="150" y="105"/>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8" name="Forme libre 492">
              <a:extLst>
                <a:ext uri="{FF2B5EF4-FFF2-40B4-BE49-F238E27FC236}">
                  <a16:creationId xmlns="" xmlns:a16="http://schemas.microsoft.com/office/drawing/2014/main" id="{EE943E9D-D099-460E-BED6-3461B3C982CE}"/>
                </a:ext>
              </a:extLst>
            </p:cNvPr>
            <p:cNvSpPr>
              <a:spLocks/>
            </p:cNvSpPr>
            <p:nvPr/>
          </p:nvSpPr>
          <p:spPr bwMode="auto">
            <a:xfrm>
              <a:off x="3335338" y="1560513"/>
              <a:ext cx="28575" cy="33338"/>
            </a:xfrm>
            <a:custGeom>
              <a:avLst/>
              <a:gdLst>
                <a:gd name="T0" fmla="*/ 90 w 90"/>
                <a:gd name="T1" fmla="*/ 0 h 105"/>
                <a:gd name="T2" fmla="*/ 45 w 90"/>
                <a:gd name="T3" fmla="*/ 0 h 105"/>
                <a:gd name="T4" fmla="*/ 15 w 90"/>
                <a:gd name="T5" fmla="*/ 0 h 105"/>
                <a:gd name="T6" fmla="*/ 12 w 90"/>
                <a:gd name="T7" fmla="*/ 0 h 105"/>
                <a:gd name="T8" fmla="*/ 10 w 90"/>
                <a:gd name="T9" fmla="*/ 1 h 105"/>
                <a:gd name="T10" fmla="*/ 7 w 90"/>
                <a:gd name="T11" fmla="*/ 2 h 105"/>
                <a:gd name="T12" fmla="*/ 4 w 90"/>
                <a:gd name="T13" fmla="*/ 5 h 105"/>
                <a:gd name="T14" fmla="*/ 3 w 90"/>
                <a:gd name="T15" fmla="*/ 7 h 105"/>
                <a:gd name="T16" fmla="*/ 1 w 90"/>
                <a:gd name="T17" fmla="*/ 10 h 105"/>
                <a:gd name="T18" fmla="*/ 1 w 90"/>
                <a:gd name="T19" fmla="*/ 12 h 105"/>
                <a:gd name="T20" fmla="*/ 0 w 90"/>
                <a:gd name="T21" fmla="*/ 15 h 105"/>
                <a:gd name="T22" fmla="*/ 0 w 90"/>
                <a:gd name="T23" fmla="*/ 90 h 105"/>
                <a:gd name="T24" fmla="*/ 1 w 90"/>
                <a:gd name="T25" fmla="*/ 94 h 105"/>
                <a:gd name="T26" fmla="*/ 1 w 90"/>
                <a:gd name="T27" fmla="*/ 97 h 105"/>
                <a:gd name="T28" fmla="*/ 3 w 90"/>
                <a:gd name="T29" fmla="*/ 99 h 105"/>
                <a:gd name="T30" fmla="*/ 4 w 90"/>
                <a:gd name="T31" fmla="*/ 101 h 105"/>
                <a:gd name="T32" fmla="*/ 7 w 90"/>
                <a:gd name="T33" fmla="*/ 103 h 105"/>
                <a:gd name="T34" fmla="*/ 10 w 90"/>
                <a:gd name="T35" fmla="*/ 104 h 105"/>
                <a:gd name="T36" fmla="*/ 12 w 90"/>
                <a:gd name="T37" fmla="*/ 105 h 105"/>
                <a:gd name="T38" fmla="*/ 15 w 90"/>
                <a:gd name="T39" fmla="*/ 105 h 105"/>
                <a:gd name="T40" fmla="*/ 45 w 90"/>
                <a:gd name="T41" fmla="*/ 105 h 105"/>
                <a:gd name="T42" fmla="*/ 90 w 90"/>
                <a:gd name="T43" fmla="*/ 105 h 105"/>
                <a:gd name="T44" fmla="*/ 90 w 90"/>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5">
                  <a:moveTo>
                    <a:pt x="90" y="0"/>
                  </a:moveTo>
                  <a:lnTo>
                    <a:pt x="45" y="0"/>
                  </a:lnTo>
                  <a:lnTo>
                    <a:pt x="15" y="0"/>
                  </a:lnTo>
                  <a:lnTo>
                    <a:pt x="12" y="0"/>
                  </a:lnTo>
                  <a:lnTo>
                    <a:pt x="10" y="1"/>
                  </a:lnTo>
                  <a:lnTo>
                    <a:pt x="7" y="2"/>
                  </a:lnTo>
                  <a:lnTo>
                    <a:pt x="4" y="5"/>
                  </a:lnTo>
                  <a:lnTo>
                    <a:pt x="3" y="7"/>
                  </a:lnTo>
                  <a:lnTo>
                    <a:pt x="1" y="10"/>
                  </a:lnTo>
                  <a:lnTo>
                    <a:pt x="1" y="12"/>
                  </a:lnTo>
                  <a:lnTo>
                    <a:pt x="0" y="15"/>
                  </a:lnTo>
                  <a:lnTo>
                    <a:pt x="0" y="90"/>
                  </a:lnTo>
                  <a:lnTo>
                    <a:pt x="1" y="94"/>
                  </a:lnTo>
                  <a:lnTo>
                    <a:pt x="1" y="97"/>
                  </a:lnTo>
                  <a:lnTo>
                    <a:pt x="3" y="99"/>
                  </a:lnTo>
                  <a:lnTo>
                    <a:pt x="4" y="101"/>
                  </a:lnTo>
                  <a:lnTo>
                    <a:pt x="7" y="103"/>
                  </a:lnTo>
                  <a:lnTo>
                    <a:pt x="10" y="104"/>
                  </a:lnTo>
                  <a:lnTo>
                    <a:pt x="12" y="105"/>
                  </a:lnTo>
                  <a:lnTo>
                    <a:pt x="15" y="105"/>
                  </a:lnTo>
                  <a:lnTo>
                    <a:pt x="4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9" name="Forme libre 493">
              <a:extLst>
                <a:ext uri="{FF2B5EF4-FFF2-40B4-BE49-F238E27FC236}">
                  <a16:creationId xmlns="" xmlns:a16="http://schemas.microsoft.com/office/drawing/2014/main" id="{72E69C20-B8DF-4566-BBFE-E0C94A5C2D26}"/>
                </a:ext>
              </a:extLst>
            </p:cNvPr>
            <p:cNvSpPr>
              <a:spLocks/>
            </p:cNvSpPr>
            <p:nvPr/>
          </p:nvSpPr>
          <p:spPr bwMode="auto">
            <a:xfrm>
              <a:off x="3430588" y="1560513"/>
              <a:ext cx="28575" cy="33338"/>
            </a:xfrm>
            <a:custGeom>
              <a:avLst/>
              <a:gdLst>
                <a:gd name="T0" fmla="*/ 76 w 91"/>
                <a:gd name="T1" fmla="*/ 0 h 105"/>
                <a:gd name="T2" fmla="*/ 0 w 91"/>
                <a:gd name="T3" fmla="*/ 0 h 105"/>
                <a:gd name="T4" fmla="*/ 0 w 91"/>
                <a:gd name="T5" fmla="*/ 105 h 105"/>
                <a:gd name="T6" fmla="*/ 76 w 91"/>
                <a:gd name="T7" fmla="*/ 105 h 105"/>
                <a:gd name="T8" fmla="*/ 79 w 91"/>
                <a:gd name="T9" fmla="*/ 105 h 105"/>
                <a:gd name="T10" fmla="*/ 82 w 91"/>
                <a:gd name="T11" fmla="*/ 104 h 105"/>
                <a:gd name="T12" fmla="*/ 84 w 91"/>
                <a:gd name="T13" fmla="*/ 103 h 105"/>
                <a:gd name="T14" fmla="*/ 86 w 91"/>
                <a:gd name="T15" fmla="*/ 101 h 105"/>
                <a:gd name="T16" fmla="*/ 88 w 91"/>
                <a:gd name="T17" fmla="*/ 99 h 105"/>
                <a:gd name="T18" fmla="*/ 89 w 91"/>
                <a:gd name="T19" fmla="*/ 97 h 105"/>
                <a:gd name="T20" fmla="*/ 91 w 91"/>
                <a:gd name="T21" fmla="*/ 94 h 105"/>
                <a:gd name="T22" fmla="*/ 91 w 91"/>
                <a:gd name="T23" fmla="*/ 90 h 105"/>
                <a:gd name="T24" fmla="*/ 91 w 91"/>
                <a:gd name="T25" fmla="*/ 15 h 105"/>
                <a:gd name="T26" fmla="*/ 91 w 91"/>
                <a:gd name="T27" fmla="*/ 12 h 105"/>
                <a:gd name="T28" fmla="*/ 89 w 91"/>
                <a:gd name="T29" fmla="*/ 9 h 105"/>
                <a:gd name="T30" fmla="*/ 88 w 91"/>
                <a:gd name="T31" fmla="*/ 7 h 105"/>
                <a:gd name="T32" fmla="*/ 86 w 91"/>
                <a:gd name="T33" fmla="*/ 5 h 105"/>
                <a:gd name="T34" fmla="*/ 84 w 91"/>
                <a:gd name="T35" fmla="*/ 2 h 105"/>
                <a:gd name="T36" fmla="*/ 82 w 91"/>
                <a:gd name="T37" fmla="*/ 1 h 105"/>
                <a:gd name="T38" fmla="*/ 79 w 91"/>
                <a:gd name="T39" fmla="*/ 0 h 105"/>
                <a:gd name="T40" fmla="*/ 76 w 91"/>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5">
                  <a:moveTo>
                    <a:pt x="76" y="0"/>
                  </a:moveTo>
                  <a:lnTo>
                    <a:pt x="0" y="0"/>
                  </a:lnTo>
                  <a:lnTo>
                    <a:pt x="0" y="105"/>
                  </a:lnTo>
                  <a:lnTo>
                    <a:pt x="76" y="105"/>
                  </a:lnTo>
                  <a:lnTo>
                    <a:pt x="79" y="105"/>
                  </a:lnTo>
                  <a:lnTo>
                    <a:pt x="82" y="104"/>
                  </a:lnTo>
                  <a:lnTo>
                    <a:pt x="84" y="103"/>
                  </a:lnTo>
                  <a:lnTo>
                    <a:pt x="86" y="101"/>
                  </a:lnTo>
                  <a:lnTo>
                    <a:pt x="88" y="99"/>
                  </a:lnTo>
                  <a:lnTo>
                    <a:pt x="89" y="97"/>
                  </a:lnTo>
                  <a:lnTo>
                    <a:pt x="91" y="94"/>
                  </a:lnTo>
                  <a:lnTo>
                    <a:pt x="91" y="90"/>
                  </a:lnTo>
                  <a:lnTo>
                    <a:pt x="91" y="15"/>
                  </a:lnTo>
                  <a:lnTo>
                    <a:pt x="91" y="12"/>
                  </a:lnTo>
                  <a:lnTo>
                    <a:pt x="89" y="9"/>
                  </a:lnTo>
                  <a:lnTo>
                    <a:pt x="88" y="7"/>
                  </a:lnTo>
                  <a:lnTo>
                    <a:pt x="86" y="5"/>
                  </a:lnTo>
                  <a:lnTo>
                    <a:pt x="84" y="2"/>
                  </a:lnTo>
                  <a:lnTo>
                    <a:pt x="82" y="1"/>
                  </a:lnTo>
                  <a:lnTo>
                    <a:pt x="79"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0" name="Forme libre 494">
              <a:extLst>
                <a:ext uri="{FF2B5EF4-FFF2-40B4-BE49-F238E27FC236}">
                  <a16:creationId xmlns="" xmlns:a16="http://schemas.microsoft.com/office/drawing/2014/main" id="{3EF09789-E73A-4CFB-9FCF-08DA00003161}"/>
                </a:ext>
              </a:extLst>
            </p:cNvPr>
            <p:cNvSpPr>
              <a:spLocks/>
            </p:cNvSpPr>
            <p:nvPr/>
          </p:nvSpPr>
          <p:spPr bwMode="auto">
            <a:xfrm>
              <a:off x="3411538" y="1522413"/>
              <a:ext cx="28575" cy="33338"/>
            </a:xfrm>
            <a:custGeom>
              <a:avLst/>
              <a:gdLst>
                <a:gd name="T0" fmla="*/ 75 w 91"/>
                <a:gd name="T1" fmla="*/ 105 h 105"/>
                <a:gd name="T2" fmla="*/ 79 w 91"/>
                <a:gd name="T3" fmla="*/ 105 h 105"/>
                <a:gd name="T4" fmla="*/ 81 w 91"/>
                <a:gd name="T5" fmla="*/ 104 h 105"/>
                <a:gd name="T6" fmla="*/ 84 w 91"/>
                <a:gd name="T7" fmla="*/ 102 h 105"/>
                <a:gd name="T8" fmla="*/ 86 w 91"/>
                <a:gd name="T9" fmla="*/ 101 h 105"/>
                <a:gd name="T10" fmla="*/ 88 w 91"/>
                <a:gd name="T11" fmla="*/ 99 h 105"/>
                <a:gd name="T12" fmla="*/ 89 w 91"/>
                <a:gd name="T13" fmla="*/ 96 h 105"/>
                <a:gd name="T14" fmla="*/ 91 w 91"/>
                <a:gd name="T15" fmla="*/ 93 h 105"/>
                <a:gd name="T16" fmla="*/ 91 w 91"/>
                <a:gd name="T17" fmla="*/ 90 h 105"/>
                <a:gd name="T18" fmla="*/ 91 w 91"/>
                <a:gd name="T19" fmla="*/ 15 h 105"/>
                <a:gd name="T20" fmla="*/ 91 w 91"/>
                <a:gd name="T21" fmla="*/ 12 h 105"/>
                <a:gd name="T22" fmla="*/ 89 w 91"/>
                <a:gd name="T23" fmla="*/ 9 h 105"/>
                <a:gd name="T24" fmla="*/ 88 w 91"/>
                <a:gd name="T25" fmla="*/ 7 h 105"/>
                <a:gd name="T26" fmla="*/ 86 w 91"/>
                <a:gd name="T27" fmla="*/ 4 h 105"/>
                <a:gd name="T28" fmla="*/ 84 w 91"/>
                <a:gd name="T29" fmla="*/ 2 h 105"/>
                <a:gd name="T30" fmla="*/ 81 w 91"/>
                <a:gd name="T31" fmla="*/ 1 h 105"/>
                <a:gd name="T32" fmla="*/ 79 w 91"/>
                <a:gd name="T33" fmla="*/ 0 h 105"/>
                <a:gd name="T34" fmla="*/ 75 w 91"/>
                <a:gd name="T35" fmla="*/ 0 h 105"/>
                <a:gd name="T36" fmla="*/ 0 w 91"/>
                <a:gd name="T37" fmla="*/ 0 h 105"/>
                <a:gd name="T38" fmla="*/ 0 w 91"/>
                <a:gd name="T39" fmla="*/ 105 h 105"/>
                <a:gd name="T40" fmla="*/ 45 w 91"/>
                <a:gd name="T41" fmla="*/ 105 h 105"/>
                <a:gd name="T42" fmla="*/ 75 w 91"/>
                <a:gd name="T4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05">
                  <a:moveTo>
                    <a:pt x="75" y="105"/>
                  </a:moveTo>
                  <a:lnTo>
                    <a:pt x="79" y="105"/>
                  </a:lnTo>
                  <a:lnTo>
                    <a:pt x="81" y="104"/>
                  </a:lnTo>
                  <a:lnTo>
                    <a:pt x="84" y="102"/>
                  </a:lnTo>
                  <a:lnTo>
                    <a:pt x="86" y="101"/>
                  </a:lnTo>
                  <a:lnTo>
                    <a:pt x="88" y="99"/>
                  </a:lnTo>
                  <a:lnTo>
                    <a:pt x="89" y="96"/>
                  </a:lnTo>
                  <a:lnTo>
                    <a:pt x="91" y="93"/>
                  </a:lnTo>
                  <a:lnTo>
                    <a:pt x="91" y="90"/>
                  </a:lnTo>
                  <a:lnTo>
                    <a:pt x="91" y="15"/>
                  </a:lnTo>
                  <a:lnTo>
                    <a:pt x="91" y="12"/>
                  </a:lnTo>
                  <a:lnTo>
                    <a:pt x="89" y="9"/>
                  </a:lnTo>
                  <a:lnTo>
                    <a:pt x="88" y="7"/>
                  </a:lnTo>
                  <a:lnTo>
                    <a:pt x="86" y="4"/>
                  </a:lnTo>
                  <a:lnTo>
                    <a:pt x="84" y="2"/>
                  </a:lnTo>
                  <a:lnTo>
                    <a:pt x="81" y="1"/>
                  </a:lnTo>
                  <a:lnTo>
                    <a:pt x="79" y="0"/>
                  </a:lnTo>
                  <a:lnTo>
                    <a:pt x="75" y="0"/>
                  </a:lnTo>
                  <a:lnTo>
                    <a:pt x="0" y="0"/>
                  </a:lnTo>
                  <a:lnTo>
                    <a:pt x="0" y="105"/>
                  </a:lnTo>
                  <a:lnTo>
                    <a:pt x="45" y="105"/>
                  </a:lnTo>
                  <a:lnTo>
                    <a:pt x="75"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1" name="Forme libre 495">
              <a:extLst>
                <a:ext uri="{FF2B5EF4-FFF2-40B4-BE49-F238E27FC236}">
                  <a16:creationId xmlns="" xmlns:a16="http://schemas.microsoft.com/office/drawing/2014/main" id="{35F9925A-D080-4D49-928B-2EF534E31D1C}"/>
                </a:ext>
              </a:extLst>
            </p:cNvPr>
            <p:cNvSpPr>
              <a:spLocks/>
            </p:cNvSpPr>
            <p:nvPr/>
          </p:nvSpPr>
          <p:spPr bwMode="auto">
            <a:xfrm>
              <a:off x="3354388" y="1522413"/>
              <a:ext cx="47625" cy="33338"/>
            </a:xfrm>
            <a:custGeom>
              <a:avLst/>
              <a:gdLst>
                <a:gd name="T0" fmla="*/ 151 w 151"/>
                <a:gd name="T1" fmla="*/ 105 h 105"/>
                <a:gd name="T2" fmla="*/ 151 w 151"/>
                <a:gd name="T3" fmla="*/ 0 h 105"/>
                <a:gd name="T4" fmla="*/ 0 w 151"/>
                <a:gd name="T5" fmla="*/ 0 h 105"/>
                <a:gd name="T6" fmla="*/ 0 w 151"/>
                <a:gd name="T7" fmla="*/ 105 h 105"/>
                <a:gd name="T8" fmla="*/ 45 w 151"/>
                <a:gd name="T9" fmla="*/ 105 h 105"/>
                <a:gd name="T10" fmla="*/ 151 w 151"/>
                <a:gd name="T11" fmla="*/ 105 h 105"/>
              </a:gdLst>
              <a:ahLst/>
              <a:cxnLst>
                <a:cxn ang="0">
                  <a:pos x="T0" y="T1"/>
                </a:cxn>
                <a:cxn ang="0">
                  <a:pos x="T2" y="T3"/>
                </a:cxn>
                <a:cxn ang="0">
                  <a:pos x="T4" y="T5"/>
                </a:cxn>
                <a:cxn ang="0">
                  <a:pos x="T6" y="T7"/>
                </a:cxn>
                <a:cxn ang="0">
                  <a:pos x="T8" y="T9"/>
                </a:cxn>
                <a:cxn ang="0">
                  <a:pos x="T10" y="T11"/>
                </a:cxn>
              </a:cxnLst>
              <a:rect l="0" t="0" r="r" b="b"/>
              <a:pathLst>
                <a:path w="151" h="105">
                  <a:moveTo>
                    <a:pt x="151" y="105"/>
                  </a:moveTo>
                  <a:lnTo>
                    <a:pt x="151" y="0"/>
                  </a:lnTo>
                  <a:lnTo>
                    <a:pt x="0" y="0"/>
                  </a:lnTo>
                  <a:lnTo>
                    <a:pt x="0" y="105"/>
                  </a:lnTo>
                  <a:lnTo>
                    <a:pt x="45" y="105"/>
                  </a:lnTo>
                  <a:lnTo>
                    <a:pt x="15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2" name="Forme libre 496">
              <a:extLst>
                <a:ext uri="{FF2B5EF4-FFF2-40B4-BE49-F238E27FC236}">
                  <a16:creationId xmlns="" xmlns:a16="http://schemas.microsoft.com/office/drawing/2014/main" id="{4D7DF8E6-7B8D-412C-9307-FAE2CA5C8236}"/>
                </a:ext>
              </a:extLst>
            </p:cNvPr>
            <p:cNvSpPr>
              <a:spLocks/>
            </p:cNvSpPr>
            <p:nvPr/>
          </p:nvSpPr>
          <p:spPr bwMode="auto">
            <a:xfrm>
              <a:off x="3316288" y="1522413"/>
              <a:ext cx="28575" cy="33338"/>
            </a:xfrm>
            <a:custGeom>
              <a:avLst/>
              <a:gdLst>
                <a:gd name="T0" fmla="*/ 0 w 90"/>
                <a:gd name="T1" fmla="*/ 15 h 105"/>
                <a:gd name="T2" fmla="*/ 0 w 90"/>
                <a:gd name="T3" fmla="*/ 90 h 105"/>
                <a:gd name="T4" fmla="*/ 0 w 90"/>
                <a:gd name="T5" fmla="*/ 93 h 105"/>
                <a:gd name="T6" fmla="*/ 1 w 90"/>
                <a:gd name="T7" fmla="*/ 96 h 105"/>
                <a:gd name="T8" fmla="*/ 3 w 90"/>
                <a:gd name="T9" fmla="*/ 99 h 105"/>
                <a:gd name="T10" fmla="*/ 4 w 90"/>
                <a:gd name="T11" fmla="*/ 101 h 105"/>
                <a:gd name="T12" fmla="*/ 6 w 90"/>
                <a:gd name="T13" fmla="*/ 102 h 105"/>
                <a:gd name="T14" fmla="*/ 10 w 90"/>
                <a:gd name="T15" fmla="*/ 104 h 105"/>
                <a:gd name="T16" fmla="*/ 12 w 90"/>
                <a:gd name="T17" fmla="*/ 105 h 105"/>
                <a:gd name="T18" fmla="*/ 15 w 90"/>
                <a:gd name="T19" fmla="*/ 105 h 105"/>
                <a:gd name="T20" fmla="*/ 90 w 90"/>
                <a:gd name="T21" fmla="*/ 105 h 105"/>
                <a:gd name="T22" fmla="*/ 90 w 90"/>
                <a:gd name="T23" fmla="*/ 0 h 105"/>
                <a:gd name="T24" fmla="*/ 15 w 90"/>
                <a:gd name="T25" fmla="*/ 0 h 105"/>
                <a:gd name="T26" fmla="*/ 12 w 90"/>
                <a:gd name="T27" fmla="*/ 0 h 105"/>
                <a:gd name="T28" fmla="*/ 10 w 90"/>
                <a:gd name="T29" fmla="*/ 1 h 105"/>
                <a:gd name="T30" fmla="*/ 6 w 90"/>
                <a:gd name="T31" fmla="*/ 2 h 105"/>
                <a:gd name="T32" fmla="*/ 4 w 90"/>
                <a:gd name="T33" fmla="*/ 4 h 105"/>
                <a:gd name="T34" fmla="*/ 3 w 90"/>
                <a:gd name="T35" fmla="*/ 7 h 105"/>
                <a:gd name="T36" fmla="*/ 1 w 90"/>
                <a:gd name="T37" fmla="*/ 9 h 105"/>
                <a:gd name="T38" fmla="*/ 0 w 90"/>
                <a:gd name="T39" fmla="*/ 12 h 105"/>
                <a:gd name="T40" fmla="*/ 0 w 90"/>
                <a:gd name="T41" fmla="*/ 1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0" y="15"/>
                  </a:moveTo>
                  <a:lnTo>
                    <a:pt x="0" y="90"/>
                  </a:lnTo>
                  <a:lnTo>
                    <a:pt x="0" y="93"/>
                  </a:lnTo>
                  <a:lnTo>
                    <a:pt x="1" y="96"/>
                  </a:lnTo>
                  <a:lnTo>
                    <a:pt x="3" y="99"/>
                  </a:lnTo>
                  <a:lnTo>
                    <a:pt x="4" y="101"/>
                  </a:lnTo>
                  <a:lnTo>
                    <a:pt x="6" y="102"/>
                  </a:lnTo>
                  <a:lnTo>
                    <a:pt x="10" y="104"/>
                  </a:lnTo>
                  <a:lnTo>
                    <a:pt x="12" y="105"/>
                  </a:lnTo>
                  <a:lnTo>
                    <a:pt x="15" y="105"/>
                  </a:lnTo>
                  <a:lnTo>
                    <a:pt x="90" y="105"/>
                  </a:lnTo>
                  <a:lnTo>
                    <a:pt x="90" y="0"/>
                  </a:lnTo>
                  <a:lnTo>
                    <a:pt x="15" y="0"/>
                  </a:lnTo>
                  <a:lnTo>
                    <a:pt x="12" y="0"/>
                  </a:lnTo>
                  <a:lnTo>
                    <a:pt x="10" y="1"/>
                  </a:lnTo>
                  <a:lnTo>
                    <a:pt x="6" y="2"/>
                  </a:lnTo>
                  <a:lnTo>
                    <a:pt x="4" y="4"/>
                  </a:lnTo>
                  <a:lnTo>
                    <a:pt x="3" y="7"/>
                  </a:lnTo>
                  <a:lnTo>
                    <a:pt x="1" y="9"/>
                  </a:lnTo>
                  <a:lnTo>
                    <a:pt x="0" y="1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grpSp>
      <p:sp>
        <p:nvSpPr>
          <p:cNvPr id="80" name="Rectangle 79">
            <a:extLst>
              <a:ext uri="{FF2B5EF4-FFF2-40B4-BE49-F238E27FC236}">
                <a16:creationId xmlns="" xmlns:a16="http://schemas.microsoft.com/office/drawing/2014/main" id="{FE2AD138-6B8C-40CA-A949-80EE0AE830BE}"/>
              </a:ext>
            </a:extLst>
          </p:cNvPr>
          <p:cNvSpPr/>
          <p:nvPr/>
        </p:nvSpPr>
        <p:spPr>
          <a:xfrm>
            <a:off x="1312983" y="2455473"/>
            <a:ext cx="1234377" cy="307777"/>
          </a:xfrm>
          <a:prstGeom prst="rect">
            <a:avLst/>
          </a:prstGeom>
        </p:spPr>
        <p:txBody>
          <a:bodyPr wrap="none" rtlCol="0">
            <a:spAutoFit/>
          </a:bodyPr>
          <a:lstStyle/>
          <a:p>
            <a:pPr algn="ctr" rtl="0">
              <a:spcBef>
                <a:spcPts val="600"/>
              </a:spcBef>
            </a:pPr>
            <a:r>
              <a:rPr lang="fr-FR" sz="1400" noProof="1" smtClean="0">
                <a:solidFill>
                  <a:schemeClr val="bg1"/>
                </a:solidFill>
              </a:rPr>
              <a:t>Produits stars </a:t>
            </a:r>
            <a:endParaRPr lang="fr-FR" sz="1400" noProof="1">
              <a:solidFill>
                <a:schemeClr val="bg1"/>
              </a:solidFill>
            </a:endParaRPr>
          </a:p>
        </p:txBody>
      </p:sp>
      <p:grpSp>
        <p:nvGrpSpPr>
          <p:cNvPr id="82" name="Groupe 81" descr="Ceci est une icône représentant une caisse enregistreuse.">
            <a:extLst>
              <a:ext uri="{FF2B5EF4-FFF2-40B4-BE49-F238E27FC236}">
                <a16:creationId xmlns="" xmlns:a16="http://schemas.microsoft.com/office/drawing/2014/main" id="{B98E995E-9B1D-4A56-ACB0-682E15B8ABE6}"/>
              </a:ext>
            </a:extLst>
          </p:cNvPr>
          <p:cNvGrpSpPr/>
          <p:nvPr/>
        </p:nvGrpSpPr>
        <p:grpSpPr>
          <a:xfrm>
            <a:off x="5952331" y="1427188"/>
            <a:ext cx="287338" cy="287338"/>
            <a:chOff x="304800" y="771525"/>
            <a:chExt cx="287338" cy="287338"/>
          </a:xfrm>
          <a:solidFill>
            <a:schemeClr val="bg1"/>
          </a:solidFill>
        </p:grpSpPr>
        <p:sp>
          <p:nvSpPr>
            <p:cNvPr id="83" name="Forme libre 321">
              <a:extLst>
                <a:ext uri="{FF2B5EF4-FFF2-40B4-BE49-F238E27FC236}">
                  <a16:creationId xmlns="" xmlns:a16="http://schemas.microsoft.com/office/drawing/2014/main" id="{F92A0E3D-9293-4005-9591-93C80117F133}"/>
                </a:ext>
              </a:extLst>
            </p:cNvPr>
            <p:cNvSpPr>
              <a:spLocks noEditPoints="1"/>
            </p:cNvSpPr>
            <p:nvPr/>
          </p:nvSpPr>
          <p:spPr bwMode="auto">
            <a:xfrm>
              <a:off x="306388" y="923925"/>
              <a:ext cx="284163" cy="68263"/>
            </a:xfrm>
            <a:custGeom>
              <a:avLst/>
              <a:gdLst>
                <a:gd name="T0" fmla="*/ 694 w 895"/>
                <a:gd name="T1" fmla="*/ 159 h 211"/>
                <a:gd name="T2" fmla="*/ 657 w 895"/>
                <a:gd name="T3" fmla="*/ 159 h 211"/>
                <a:gd name="T4" fmla="*/ 657 w 895"/>
                <a:gd name="T5" fmla="*/ 122 h 211"/>
                <a:gd name="T6" fmla="*/ 694 w 895"/>
                <a:gd name="T7" fmla="*/ 122 h 211"/>
                <a:gd name="T8" fmla="*/ 694 w 895"/>
                <a:gd name="T9" fmla="*/ 159 h 211"/>
                <a:gd name="T10" fmla="*/ 637 w 895"/>
                <a:gd name="T11" fmla="*/ 103 h 211"/>
                <a:gd name="T12" fmla="*/ 600 w 895"/>
                <a:gd name="T13" fmla="*/ 103 h 211"/>
                <a:gd name="T14" fmla="*/ 600 w 895"/>
                <a:gd name="T15" fmla="*/ 65 h 211"/>
                <a:gd name="T16" fmla="*/ 637 w 895"/>
                <a:gd name="T17" fmla="*/ 65 h 211"/>
                <a:gd name="T18" fmla="*/ 637 w 895"/>
                <a:gd name="T19" fmla="*/ 103 h 211"/>
                <a:gd name="T20" fmla="*/ 581 w 895"/>
                <a:gd name="T21" fmla="*/ 159 h 211"/>
                <a:gd name="T22" fmla="*/ 543 w 895"/>
                <a:gd name="T23" fmla="*/ 159 h 211"/>
                <a:gd name="T24" fmla="*/ 543 w 895"/>
                <a:gd name="T25" fmla="*/ 122 h 211"/>
                <a:gd name="T26" fmla="*/ 581 w 895"/>
                <a:gd name="T27" fmla="*/ 122 h 211"/>
                <a:gd name="T28" fmla="*/ 581 w 895"/>
                <a:gd name="T29" fmla="*/ 159 h 211"/>
                <a:gd name="T30" fmla="*/ 524 w 895"/>
                <a:gd name="T31" fmla="*/ 103 h 211"/>
                <a:gd name="T32" fmla="*/ 485 w 895"/>
                <a:gd name="T33" fmla="*/ 103 h 211"/>
                <a:gd name="T34" fmla="*/ 485 w 895"/>
                <a:gd name="T35" fmla="*/ 65 h 211"/>
                <a:gd name="T36" fmla="*/ 524 w 895"/>
                <a:gd name="T37" fmla="*/ 65 h 211"/>
                <a:gd name="T38" fmla="*/ 524 w 895"/>
                <a:gd name="T39" fmla="*/ 103 h 211"/>
                <a:gd name="T40" fmla="*/ 467 w 895"/>
                <a:gd name="T41" fmla="*/ 159 h 211"/>
                <a:gd name="T42" fmla="*/ 428 w 895"/>
                <a:gd name="T43" fmla="*/ 159 h 211"/>
                <a:gd name="T44" fmla="*/ 428 w 895"/>
                <a:gd name="T45" fmla="*/ 122 h 211"/>
                <a:gd name="T46" fmla="*/ 467 w 895"/>
                <a:gd name="T47" fmla="*/ 122 h 211"/>
                <a:gd name="T48" fmla="*/ 467 w 895"/>
                <a:gd name="T49" fmla="*/ 159 h 211"/>
                <a:gd name="T50" fmla="*/ 410 w 895"/>
                <a:gd name="T51" fmla="*/ 103 h 211"/>
                <a:gd name="T52" fmla="*/ 371 w 895"/>
                <a:gd name="T53" fmla="*/ 103 h 211"/>
                <a:gd name="T54" fmla="*/ 371 w 895"/>
                <a:gd name="T55" fmla="*/ 65 h 211"/>
                <a:gd name="T56" fmla="*/ 410 w 895"/>
                <a:gd name="T57" fmla="*/ 65 h 211"/>
                <a:gd name="T58" fmla="*/ 410 w 895"/>
                <a:gd name="T59" fmla="*/ 103 h 211"/>
                <a:gd name="T60" fmla="*/ 353 w 895"/>
                <a:gd name="T61" fmla="*/ 159 h 211"/>
                <a:gd name="T62" fmla="*/ 315 w 895"/>
                <a:gd name="T63" fmla="*/ 159 h 211"/>
                <a:gd name="T64" fmla="*/ 315 w 895"/>
                <a:gd name="T65" fmla="*/ 122 h 211"/>
                <a:gd name="T66" fmla="*/ 353 w 895"/>
                <a:gd name="T67" fmla="*/ 122 h 211"/>
                <a:gd name="T68" fmla="*/ 353 w 895"/>
                <a:gd name="T69" fmla="*/ 159 h 211"/>
                <a:gd name="T70" fmla="*/ 295 w 895"/>
                <a:gd name="T71" fmla="*/ 103 h 211"/>
                <a:gd name="T72" fmla="*/ 258 w 895"/>
                <a:gd name="T73" fmla="*/ 103 h 211"/>
                <a:gd name="T74" fmla="*/ 258 w 895"/>
                <a:gd name="T75" fmla="*/ 65 h 211"/>
                <a:gd name="T76" fmla="*/ 295 w 895"/>
                <a:gd name="T77" fmla="*/ 65 h 211"/>
                <a:gd name="T78" fmla="*/ 295 w 895"/>
                <a:gd name="T79" fmla="*/ 103 h 211"/>
                <a:gd name="T80" fmla="*/ 238 w 895"/>
                <a:gd name="T81" fmla="*/ 159 h 211"/>
                <a:gd name="T82" fmla="*/ 201 w 895"/>
                <a:gd name="T83" fmla="*/ 159 h 211"/>
                <a:gd name="T84" fmla="*/ 201 w 895"/>
                <a:gd name="T85" fmla="*/ 122 h 211"/>
                <a:gd name="T86" fmla="*/ 238 w 895"/>
                <a:gd name="T87" fmla="*/ 122 h 211"/>
                <a:gd name="T88" fmla="*/ 238 w 895"/>
                <a:gd name="T89" fmla="*/ 159 h 211"/>
                <a:gd name="T90" fmla="*/ 815 w 895"/>
                <a:gd name="T91" fmla="*/ 0 h 211"/>
                <a:gd name="T92" fmla="*/ 80 w 895"/>
                <a:gd name="T93" fmla="*/ 0 h 211"/>
                <a:gd name="T94" fmla="*/ 0 w 895"/>
                <a:gd name="T95" fmla="*/ 211 h 211"/>
                <a:gd name="T96" fmla="*/ 895 w 895"/>
                <a:gd name="T97" fmla="*/ 211 h 211"/>
                <a:gd name="T98" fmla="*/ 815 w 895"/>
                <a:gd name="T9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5" h="211">
                  <a:moveTo>
                    <a:pt x="694" y="159"/>
                  </a:moveTo>
                  <a:lnTo>
                    <a:pt x="657" y="159"/>
                  </a:lnTo>
                  <a:lnTo>
                    <a:pt x="657" y="122"/>
                  </a:lnTo>
                  <a:lnTo>
                    <a:pt x="694" y="122"/>
                  </a:lnTo>
                  <a:lnTo>
                    <a:pt x="694" y="159"/>
                  </a:lnTo>
                  <a:close/>
                  <a:moveTo>
                    <a:pt x="637" y="103"/>
                  </a:moveTo>
                  <a:lnTo>
                    <a:pt x="600" y="103"/>
                  </a:lnTo>
                  <a:lnTo>
                    <a:pt x="600" y="65"/>
                  </a:lnTo>
                  <a:lnTo>
                    <a:pt x="637" y="65"/>
                  </a:lnTo>
                  <a:lnTo>
                    <a:pt x="637" y="103"/>
                  </a:lnTo>
                  <a:close/>
                  <a:moveTo>
                    <a:pt x="581" y="159"/>
                  </a:moveTo>
                  <a:lnTo>
                    <a:pt x="543" y="159"/>
                  </a:lnTo>
                  <a:lnTo>
                    <a:pt x="543" y="122"/>
                  </a:lnTo>
                  <a:lnTo>
                    <a:pt x="581" y="122"/>
                  </a:lnTo>
                  <a:lnTo>
                    <a:pt x="581" y="159"/>
                  </a:lnTo>
                  <a:close/>
                  <a:moveTo>
                    <a:pt x="524" y="103"/>
                  </a:moveTo>
                  <a:lnTo>
                    <a:pt x="485" y="103"/>
                  </a:lnTo>
                  <a:lnTo>
                    <a:pt x="485" y="65"/>
                  </a:lnTo>
                  <a:lnTo>
                    <a:pt x="524" y="65"/>
                  </a:lnTo>
                  <a:lnTo>
                    <a:pt x="524" y="103"/>
                  </a:lnTo>
                  <a:close/>
                  <a:moveTo>
                    <a:pt x="467" y="159"/>
                  </a:moveTo>
                  <a:lnTo>
                    <a:pt x="428" y="159"/>
                  </a:lnTo>
                  <a:lnTo>
                    <a:pt x="428" y="122"/>
                  </a:lnTo>
                  <a:lnTo>
                    <a:pt x="467" y="122"/>
                  </a:lnTo>
                  <a:lnTo>
                    <a:pt x="467" y="159"/>
                  </a:lnTo>
                  <a:close/>
                  <a:moveTo>
                    <a:pt x="410" y="103"/>
                  </a:moveTo>
                  <a:lnTo>
                    <a:pt x="371" y="103"/>
                  </a:lnTo>
                  <a:lnTo>
                    <a:pt x="371" y="65"/>
                  </a:lnTo>
                  <a:lnTo>
                    <a:pt x="410" y="65"/>
                  </a:lnTo>
                  <a:lnTo>
                    <a:pt x="410" y="103"/>
                  </a:lnTo>
                  <a:close/>
                  <a:moveTo>
                    <a:pt x="353" y="159"/>
                  </a:moveTo>
                  <a:lnTo>
                    <a:pt x="315" y="159"/>
                  </a:lnTo>
                  <a:lnTo>
                    <a:pt x="315" y="122"/>
                  </a:lnTo>
                  <a:lnTo>
                    <a:pt x="353" y="122"/>
                  </a:lnTo>
                  <a:lnTo>
                    <a:pt x="353" y="159"/>
                  </a:lnTo>
                  <a:close/>
                  <a:moveTo>
                    <a:pt x="295" y="103"/>
                  </a:moveTo>
                  <a:lnTo>
                    <a:pt x="258" y="103"/>
                  </a:lnTo>
                  <a:lnTo>
                    <a:pt x="258" y="65"/>
                  </a:lnTo>
                  <a:lnTo>
                    <a:pt x="295" y="65"/>
                  </a:lnTo>
                  <a:lnTo>
                    <a:pt x="295" y="103"/>
                  </a:lnTo>
                  <a:close/>
                  <a:moveTo>
                    <a:pt x="238" y="159"/>
                  </a:moveTo>
                  <a:lnTo>
                    <a:pt x="201" y="159"/>
                  </a:lnTo>
                  <a:lnTo>
                    <a:pt x="201" y="122"/>
                  </a:lnTo>
                  <a:lnTo>
                    <a:pt x="238" y="122"/>
                  </a:lnTo>
                  <a:lnTo>
                    <a:pt x="238" y="159"/>
                  </a:lnTo>
                  <a:close/>
                  <a:moveTo>
                    <a:pt x="815" y="0"/>
                  </a:moveTo>
                  <a:lnTo>
                    <a:pt x="80" y="0"/>
                  </a:lnTo>
                  <a:lnTo>
                    <a:pt x="0" y="211"/>
                  </a:lnTo>
                  <a:lnTo>
                    <a:pt x="895" y="211"/>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84" name="Forme libre 322">
              <a:extLst>
                <a:ext uri="{FF2B5EF4-FFF2-40B4-BE49-F238E27FC236}">
                  <a16:creationId xmlns="" xmlns:a16="http://schemas.microsoft.com/office/drawing/2014/main" id="{5E64CAF0-0E1E-4978-B131-81EF0ABB8DA8}"/>
                </a:ext>
              </a:extLst>
            </p:cNvPr>
            <p:cNvSpPr>
              <a:spLocks noEditPoints="1"/>
            </p:cNvSpPr>
            <p:nvPr/>
          </p:nvSpPr>
          <p:spPr bwMode="auto">
            <a:xfrm>
              <a:off x="304800" y="1001713"/>
              <a:ext cx="287338" cy="57150"/>
            </a:xfrm>
            <a:custGeom>
              <a:avLst/>
              <a:gdLst>
                <a:gd name="T0" fmla="*/ 572 w 903"/>
                <a:gd name="T1" fmla="*/ 78 h 180"/>
                <a:gd name="T2" fmla="*/ 569 w 903"/>
                <a:gd name="T3" fmla="*/ 84 h 180"/>
                <a:gd name="T4" fmla="*/ 565 w 903"/>
                <a:gd name="T5" fmla="*/ 88 h 180"/>
                <a:gd name="T6" fmla="*/ 560 w 903"/>
                <a:gd name="T7" fmla="*/ 90 h 180"/>
                <a:gd name="T8" fmla="*/ 554 w 903"/>
                <a:gd name="T9" fmla="*/ 90 h 180"/>
                <a:gd name="T10" fmla="*/ 548 w 903"/>
                <a:gd name="T11" fmla="*/ 88 h 180"/>
                <a:gd name="T12" fmla="*/ 545 w 903"/>
                <a:gd name="T13" fmla="*/ 84 h 180"/>
                <a:gd name="T14" fmla="*/ 543 w 903"/>
                <a:gd name="T15" fmla="*/ 78 h 180"/>
                <a:gd name="T16" fmla="*/ 542 w 903"/>
                <a:gd name="T17" fmla="*/ 60 h 180"/>
                <a:gd name="T18" fmla="*/ 331 w 903"/>
                <a:gd name="T19" fmla="*/ 75 h 180"/>
                <a:gd name="T20" fmla="*/ 330 w 903"/>
                <a:gd name="T21" fmla="*/ 80 h 180"/>
                <a:gd name="T22" fmla="*/ 327 w 903"/>
                <a:gd name="T23" fmla="*/ 86 h 180"/>
                <a:gd name="T24" fmla="*/ 322 w 903"/>
                <a:gd name="T25" fmla="*/ 89 h 180"/>
                <a:gd name="T26" fmla="*/ 316 w 903"/>
                <a:gd name="T27" fmla="*/ 90 h 180"/>
                <a:gd name="T28" fmla="*/ 310 w 903"/>
                <a:gd name="T29" fmla="*/ 89 h 180"/>
                <a:gd name="T30" fmla="*/ 306 w 903"/>
                <a:gd name="T31" fmla="*/ 86 h 180"/>
                <a:gd name="T32" fmla="*/ 302 w 903"/>
                <a:gd name="T33" fmla="*/ 80 h 180"/>
                <a:gd name="T34" fmla="*/ 301 w 903"/>
                <a:gd name="T35" fmla="*/ 75 h 180"/>
                <a:gd name="T36" fmla="*/ 301 w 903"/>
                <a:gd name="T37" fmla="*/ 42 h 180"/>
                <a:gd name="T38" fmla="*/ 304 w 903"/>
                <a:gd name="T39" fmla="*/ 36 h 180"/>
                <a:gd name="T40" fmla="*/ 308 w 903"/>
                <a:gd name="T41" fmla="*/ 32 h 180"/>
                <a:gd name="T42" fmla="*/ 313 w 903"/>
                <a:gd name="T43" fmla="*/ 30 h 180"/>
                <a:gd name="T44" fmla="*/ 557 w 903"/>
                <a:gd name="T45" fmla="*/ 30 h 180"/>
                <a:gd name="T46" fmla="*/ 563 w 903"/>
                <a:gd name="T47" fmla="*/ 31 h 180"/>
                <a:gd name="T48" fmla="*/ 567 w 903"/>
                <a:gd name="T49" fmla="*/ 34 h 180"/>
                <a:gd name="T50" fmla="*/ 571 w 903"/>
                <a:gd name="T51" fmla="*/ 39 h 180"/>
                <a:gd name="T52" fmla="*/ 572 w 903"/>
                <a:gd name="T53" fmla="*/ 45 h 180"/>
                <a:gd name="T54" fmla="*/ 0 w 903"/>
                <a:gd name="T55" fmla="*/ 0 h 180"/>
                <a:gd name="T56" fmla="*/ 0 w 903"/>
                <a:gd name="T57" fmla="*/ 168 h 180"/>
                <a:gd name="T58" fmla="*/ 2 w 903"/>
                <a:gd name="T59" fmla="*/ 174 h 180"/>
                <a:gd name="T60" fmla="*/ 6 w 903"/>
                <a:gd name="T61" fmla="*/ 178 h 180"/>
                <a:gd name="T62" fmla="*/ 12 w 903"/>
                <a:gd name="T63" fmla="*/ 180 h 180"/>
                <a:gd name="T64" fmla="*/ 888 w 903"/>
                <a:gd name="T65" fmla="*/ 180 h 180"/>
                <a:gd name="T66" fmla="*/ 894 w 903"/>
                <a:gd name="T67" fmla="*/ 179 h 180"/>
                <a:gd name="T68" fmla="*/ 899 w 903"/>
                <a:gd name="T69" fmla="*/ 176 h 180"/>
                <a:gd name="T70" fmla="*/ 902 w 903"/>
                <a:gd name="T71" fmla="*/ 172 h 180"/>
                <a:gd name="T72" fmla="*/ 903 w 903"/>
                <a:gd name="T73" fmla="*/ 165 h 180"/>
                <a:gd name="T74" fmla="*/ 0 w 903"/>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3" h="180">
                  <a:moveTo>
                    <a:pt x="572" y="75"/>
                  </a:moveTo>
                  <a:lnTo>
                    <a:pt x="572" y="78"/>
                  </a:lnTo>
                  <a:lnTo>
                    <a:pt x="571" y="80"/>
                  </a:lnTo>
                  <a:lnTo>
                    <a:pt x="569" y="84"/>
                  </a:lnTo>
                  <a:lnTo>
                    <a:pt x="567" y="86"/>
                  </a:lnTo>
                  <a:lnTo>
                    <a:pt x="565" y="88"/>
                  </a:lnTo>
                  <a:lnTo>
                    <a:pt x="563" y="89"/>
                  </a:lnTo>
                  <a:lnTo>
                    <a:pt x="560" y="90"/>
                  </a:lnTo>
                  <a:lnTo>
                    <a:pt x="557" y="90"/>
                  </a:lnTo>
                  <a:lnTo>
                    <a:pt x="554" y="90"/>
                  </a:lnTo>
                  <a:lnTo>
                    <a:pt x="551" y="89"/>
                  </a:lnTo>
                  <a:lnTo>
                    <a:pt x="548" y="88"/>
                  </a:lnTo>
                  <a:lnTo>
                    <a:pt x="546" y="86"/>
                  </a:lnTo>
                  <a:lnTo>
                    <a:pt x="545" y="84"/>
                  </a:lnTo>
                  <a:lnTo>
                    <a:pt x="543" y="80"/>
                  </a:lnTo>
                  <a:lnTo>
                    <a:pt x="543" y="78"/>
                  </a:lnTo>
                  <a:lnTo>
                    <a:pt x="542" y="75"/>
                  </a:lnTo>
                  <a:lnTo>
                    <a:pt x="542" y="60"/>
                  </a:lnTo>
                  <a:lnTo>
                    <a:pt x="331" y="60"/>
                  </a:lnTo>
                  <a:lnTo>
                    <a:pt x="331" y="75"/>
                  </a:lnTo>
                  <a:lnTo>
                    <a:pt x="331" y="78"/>
                  </a:lnTo>
                  <a:lnTo>
                    <a:pt x="330" y="80"/>
                  </a:lnTo>
                  <a:lnTo>
                    <a:pt x="328" y="84"/>
                  </a:lnTo>
                  <a:lnTo>
                    <a:pt x="327" y="86"/>
                  </a:lnTo>
                  <a:lnTo>
                    <a:pt x="325" y="88"/>
                  </a:lnTo>
                  <a:lnTo>
                    <a:pt x="322" y="89"/>
                  </a:lnTo>
                  <a:lnTo>
                    <a:pt x="320" y="90"/>
                  </a:lnTo>
                  <a:lnTo>
                    <a:pt x="316" y="90"/>
                  </a:lnTo>
                  <a:lnTo>
                    <a:pt x="313" y="90"/>
                  </a:lnTo>
                  <a:lnTo>
                    <a:pt x="310" y="89"/>
                  </a:lnTo>
                  <a:lnTo>
                    <a:pt x="308" y="88"/>
                  </a:lnTo>
                  <a:lnTo>
                    <a:pt x="306" y="86"/>
                  </a:lnTo>
                  <a:lnTo>
                    <a:pt x="304" y="84"/>
                  </a:lnTo>
                  <a:lnTo>
                    <a:pt x="302" y="80"/>
                  </a:lnTo>
                  <a:lnTo>
                    <a:pt x="301" y="78"/>
                  </a:lnTo>
                  <a:lnTo>
                    <a:pt x="301" y="75"/>
                  </a:lnTo>
                  <a:lnTo>
                    <a:pt x="301" y="45"/>
                  </a:lnTo>
                  <a:lnTo>
                    <a:pt x="301" y="42"/>
                  </a:lnTo>
                  <a:lnTo>
                    <a:pt x="302" y="39"/>
                  </a:lnTo>
                  <a:lnTo>
                    <a:pt x="304" y="36"/>
                  </a:lnTo>
                  <a:lnTo>
                    <a:pt x="306" y="34"/>
                  </a:lnTo>
                  <a:lnTo>
                    <a:pt x="308" y="32"/>
                  </a:lnTo>
                  <a:lnTo>
                    <a:pt x="310" y="31"/>
                  </a:lnTo>
                  <a:lnTo>
                    <a:pt x="313" y="30"/>
                  </a:lnTo>
                  <a:lnTo>
                    <a:pt x="316" y="30"/>
                  </a:lnTo>
                  <a:lnTo>
                    <a:pt x="557" y="30"/>
                  </a:lnTo>
                  <a:lnTo>
                    <a:pt x="560" y="30"/>
                  </a:lnTo>
                  <a:lnTo>
                    <a:pt x="563" y="31"/>
                  </a:lnTo>
                  <a:lnTo>
                    <a:pt x="565" y="32"/>
                  </a:lnTo>
                  <a:lnTo>
                    <a:pt x="567" y="34"/>
                  </a:lnTo>
                  <a:lnTo>
                    <a:pt x="569" y="36"/>
                  </a:lnTo>
                  <a:lnTo>
                    <a:pt x="571" y="39"/>
                  </a:lnTo>
                  <a:lnTo>
                    <a:pt x="572" y="42"/>
                  </a:lnTo>
                  <a:lnTo>
                    <a:pt x="572" y="45"/>
                  </a:lnTo>
                  <a:lnTo>
                    <a:pt x="572" y="75"/>
                  </a:lnTo>
                  <a:close/>
                  <a:moveTo>
                    <a:pt x="0" y="0"/>
                  </a:moveTo>
                  <a:lnTo>
                    <a:pt x="0" y="165"/>
                  </a:lnTo>
                  <a:lnTo>
                    <a:pt x="0" y="168"/>
                  </a:lnTo>
                  <a:lnTo>
                    <a:pt x="1" y="172"/>
                  </a:lnTo>
                  <a:lnTo>
                    <a:pt x="2" y="174"/>
                  </a:lnTo>
                  <a:lnTo>
                    <a:pt x="4" y="176"/>
                  </a:lnTo>
                  <a:lnTo>
                    <a:pt x="6" y="178"/>
                  </a:lnTo>
                  <a:lnTo>
                    <a:pt x="10" y="179"/>
                  </a:lnTo>
                  <a:lnTo>
                    <a:pt x="12" y="180"/>
                  </a:lnTo>
                  <a:lnTo>
                    <a:pt x="15" y="180"/>
                  </a:lnTo>
                  <a:lnTo>
                    <a:pt x="888" y="180"/>
                  </a:lnTo>
                  <a:lnTo>
                    <a:pt x="891" y="180"/>
                  </a:lnTo>
                  <a:lnTo>
                    <a:pt x="894" y="179"/>
                  </a:lnTo>
                  <a:lnTo>
                    <a:pt x="897" y="178"/>
                  </a:lnTo>
                  <a:lnTo>
                    <a:pt x="899" y="176"/>
                  </a:lnTo>
                  <a:lnTo>
                    <a:pt x="901" y="174"/>
                  </a:lnTo>
                  <a:lnTo>
                    <a:pt x="902" y="172"/>
                  </a:lnTo>
                  <a:lnTo>
                    <a:pt x="903" y="168"/>
                  </a:lnTo>
                  <a:lnTo>
                    <a:pt x="903" y="165"/>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85" name="Forme libre 323">
              <a:extLst>
                <a:ext uri="{FF2B5EF4-FFF2-40B4-BE49-F238E27FC236}">
                  <a16:creationId xmlns="" xmlns:a16="http://schemas.microsoft.com/office/drawing/2014/main" id="{4F8D27CA-EA67-412D-83F2-F661D003B3C9}"/>
                </a:ext>
              </a:extLst>
            </p:cNvPr>
            <p:cNvSpPr>
              <a:spLocks noEditPoints="1"/>
            </p:cNvSpPr>
            <p:nvPr/>
          </p:nvSpPr>
          <p:spPr bwMode="auto">
            <a:xfrm>
              <a:off x="333375" y="771525"/>
              <a:ext cx="230188" cy="142875"/>
            </a:xfrm>
            <a:custGeom>
              <a:avLst/>
              <a:gdLst>
                <a:gd name="T0" fmla="*/ 448 w 723"/>
                <a:gd name="T1" fmla="*/ 361 h 452"/>
                <a:gd name="T2" fmla="*/ 441 w 723"/>
                <a:gd name="T3" fmla="*/ 357 h 452"/>
                <a:gd name="T4" fmla="*/ 438 w 723"/>
                <a:gd name="T5" fmla="*/ 350 h 452"/>
                <a:gd name="T6" fmla="*/ 438 w 723"/>
                <a:gd name="T7" fmla="*/ 340 h 452"/>
                <a:gd name="T8" fmla="*/ 443 w 723"/>
                <a:gd name="T9" fmla="*/ 334 h 452"/>
                <a:gd name="T10" fmla="*/ 452 w 723"/>
                <a:gd name="T11" fmla="*/ 331 h 452"/>
                <a:gd name="T12" fmla="*/ 608 w 723"/>
                <a:gd name="T13" fmla="*/ 333 h 452"/>
                <a:gd name="T14" fmla="*/ 615 w 723"/>
                <a:gd name="T15" fmla="*/ 338 h 452"/>
                <a:gd name="T16" fmla="*/ 618 w 723"/>
                <a:gd name="T17" fmla="*/ 346 h 452"/>
                <a:gd name="T18" fmla="*/ 615 w 723"/>
                <a:gd name="T19" fmla="*/ 355 h 452"/>
                <a:gd name="T20" fmla="*/ 608 w 723"/>
                <a:gd name="T21" fmla="*/ 360 h 452"/>
                <a:gd name="T22" fmla="*/ 331 w 723"/>
                <a:gd name="T23" fmla="*/ 407 h 452"/>
                <a:gd name="T24" fmla="*/ 329 w 723"/>
                <a:gd name="T25" fmla="*/ 415 h 452"/>
                <a:gd name="T26" fmla="*/ 322 w 723"/>
                <a:gd name="T27" fmla="*/ 420 h 452"/>
                <a:gd name="T28" fmla="*/ 105 w 723"/>
                <a:gd name="T29" fmla="*/ 422 h 452"/>
                <a:gd name="T30" fmla="*/ 98 w 723"/>
                <a:gd name="T31" fmla="*/ 419 h 452"/>
                <a:gd name="T32" fmla="*/ 92 w 723"/>
                <a:gd name="T33" fmla="*/ 412 h 452"/>
                <a:gd name="T34" fmla="*/ 90 w 723"/>
                <a:gd name="T35" fmla="*/ 286 h 452"/>
                <a:gd name="T36" fmla="*/ 93 w 723"/>
                <a:gd name="T37" fmla="*/ 278 h 452"/>
                <a:gd name="T38" fmla="*/ 100 w 723"/>
                <a:gd name="T39" fmla="*/ 272 h 452"/>
                <a:gd name="T40" fmla="*/ 316 w 723"/>
                <a:gd name="T41" fmla="*/ 271 h 452"/>
                <a:gd name="T42" fmla="*/ 325 w 723"/>
                <a:gd name="T43" fmla="*/ 274 h 452"/>
                <a:gd name="T44" fmla="*/ 330 w 723"/>
                <a:gd name="T45" fmla="*/ 280 h 452"/>
                <a:gd name="T46" fmla="*/ 331 w 723"/>
                <a:gd name="T47" fmla="*/ 407 h 452"/>
                <a:gd name="T48" fmla="*/ 722 w 723"/>
                <a:gd name="T49" fmla="*/ 220 h 452"/>
                <a:gd name="T50" fmla="*/ 717 w 723"/>
                <a:gd name="T51" fmla="*/ 213 h 452"/>
                <a:gd name="T52" fmla="*/ 708 w 723"/>
                <a:gd name="T53" fmla="*/ 211 h 452"/>
                <a:gd name="T54" fmla="*/ 678 w 723"/>
                <a:gd name="T55" fmla="*/ 150 h 452"/>
                <a:gd name="T56" fmla="*/ 703 w 723"/>
                <a:gd name="T57" fmla="*/ 143 h 452"/>
                <a:gd name="T58" fmla="*/ 720 w 723"/>
                <a:gd name="T59" fmla="*/ 123 h 452"/>
                <a:gd name="T60" fmla="*/ 723 w 723"/>
                <a:gd name="T61" fmla="*/ 45 h 452"/>
                <a:gd name="T62" fmla="*/ 715 w 723"/>
                <a:gd name="T63" fmla="*/ 20 h 452"/>
                <a:gd name="T64" fmla="*/ 695 w 723"/>
                <a:gd name="T65" fmla="*/ 3 h 452"/>
                <a:gd name="T66" fmla="*/ 497 w 723"/>
                <a:gd name="T67" fmla="*/ 0 h 452"/>
                <a:gd name="T68" fmla="*/ 472 w 723"/>
                <a:gd name="T69" fmla="*/ 8 h 452"/>
                <a:gd name="T70" fmla="*/ 456 w 723"/>
                <a:gd name="T71" fmla="*/ 28 h 452"/>
                <a:gd name="T72" fmla="*/ 452 w 723"/>
                <a:gd name="T73" fmla="*/ 105 h 452"/>
                <a:gd name="T74" fmla="*/ 460 w 723"/>
                <a:gd name="T75" fmla="*/ 131 h 452"/>
                <a:gd name="T76" fmla="*/ 479 w 723"/>
                <a:gd name="T77" fmla="*/ 147 h 452"/>
                <a:gd name="T78" fmla="*/ 573 w 723"/>
                <a:gd name="T79" fmla="*/ 150 h 452"/>
                <a:gd name="T80" fmla="*/ 301 w 723"/>
                <a:gd name="T81" fmla="*/ 75 h 452"/>
                <a:gd name="T82" fmla="*/ 297 w 723"/>
                <a:gd name="T83" fmla="*/ 65 h 452"/>
                <a:gd name="T84" fmla="*/ 288 w 723"/>
                <a:gd name="T85" fmla="*/ 60 h 452"/>
                <a:gd name="T86" fmla="*/ 130 w 723"/>
                <a:gd name="T87" fmla="*/ 121 h 452"/>
                <a:gd name="T88" fmla="*/ 121 w 723"/>
                <a:gd name="T89" fmla="*/ 131 h 452"/>
                <a:gd name="T90" fmla="*/ 15 w 723"/>
                <a:gd name="T91" fmla="*/ 211 h 452"/>
                <a:gd name="T92" fmla="*/ 7 w 723"/>
                <a:gd name="T93" fmla="*/ 213 h 452"/>
                <a:gd name="T94" fmla="*/ 1 w 723"/>
                <a:gd name="T95" fmla="*/ 220 h 452"/>
                <a:gd name="T96" fmla="*/ 0 w 723"/>
                <a:gd name="T97"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452">
                  <a:moveTo>
                    <a:pt x="603" y="361"/>
                  </a:moveTo>
                  <a:lnTo>
                    <a:pt x="452" y="361"/>
                  </a:lnTo>
                  <a:lnTo>
                    <a:pt x="448" y="361"/>
                  </a:lnTo>
                  <a:lnTo>
                    <a:pt x="446" y="360"/>
                  </a:lnTo>
                  <a:lnTo>
                    <a:pt x="443" y="359"/>
                  </a:lnTo>
                  <a:lnTo>
                    <a:pt x="441" y="357"/>
                  </a:lnTo>
                  <a:lnTo>
                    <a:pt x="440" y="355"/>
                  </a:lnTo>
                  <a:lnTo>
                    <a:pt x="438" y="352"/>
                  </a:lnTo>
                  <a:lnTo>
                    <a:pt x="438" y="350"/>
                  </a:lnTo>
                  <a:lnTo>
                    <a:pt x="437" y="346"/>
                  </a:lnTo>
                  <a:lnTo>
                    <a:pt x="438" y="343"/>
                  </a:lnTo>
                  <a:lnTo>
                    <a:pt x="438" y="340"/>
                  </a:lnTo>
                  <a:lnTo>
                    <a:pt x="440" y="338"/>
                  </a:lnTo>
                  <a:lnTo>
                    <a:pt x="441" y="336"/>
                  </a:lnTo>
                  <a:lnTo>
                    <a:pt x="443" y="334"/>
                  </a:lnTo>
                  <a:lnTo>
                    <a:pt x="446" y="333"/>
                  </a:lnTo>
                  <a:lnTo>
                    <a:pt x="448" y="331"/>
                  </a:lnTo>
                  <a:lnTo>
                    <a:pt x="452" y="331"/>
                  </a:lnTo>
                  <a:lnTo>
                    <a:pt x="603" y="331"/>
                  </a:lnTo>
                  <a:lnTo>
                    <a:pt x="605" y="331"/>
                  </a:lnTo>
                  <a:lnTo>
                    <a:pt x="608" y="333"/>
                  </a:lnTo>
                  <a:lnTo>
                    <a:pt x="610" y="334"/>
                  </a:lnTo>
                  <a:lnTo>
                    <a:pt x="614" y="336"/>
                  </a:lnTo>
                  <a:lnTo>
                    <a:pt x="615" y="338"/>
                  </a:lnTo>
                  <a:lnTo>
                    <a:pt x="617" y="340"/>
                  </a:lnTo>
                  <a:lnTo>
                    <a:pt x="617" y="343"/>
                  </a:lnTo>
                  <a:lnTo>
                    <a:pt x="618" y="346"/>
                  </a:lnTo>
                  <a:lnTo>
                    <a:pt x="617" y="350"/>
                  </a:lnTo>
                  <a:lnTo>
                    <a:pt x="617" y="352"/>
                  </a:lnTo>
                  <a:lnTo>
                    <a:pt x="615" y="355"/>
                  </a:lnTo>
                  <a:lnTo>
                    <a:pt x="614" y="357"/>
                  </a:lnTo>
                  <a:lnTo>
                    <a:pt x="610" y="359"/>
                  </a:lnTo>
                  <a:lnTo>
                    <a:pt x="608" y="360"/>
                  </a:lnTo>
                  <a:lnTo>
                    <a:pt x="605" y="361"/>
                  </a:lnTo>
                  <a:lnTo>
                    <a:pt x="603" y="361"/>
                  </a:lnTo>
                  <a:close/>
                  <a:moveTo>
                    <a:pt x="331" y="407"/>
                  </a:moveTo>
                  <a:lnTo>
                    <a:pt x="331" y="410"/>
                  </a:lnTo>
                  <a:lnTo>
                    <a:pt x="330" y="412"/>
                  </a:lnTo>
                  <a:lnTo>
                    <a:pt x="329" y="415"/>
                  </a:lnTo>
                  <a:lnTo>
                    <a:pt x="327" y="417"/>
                  </a:lnTo>
                  <a:lnTo>
                    <a:pt x="325" y="419"/>
                  </a:lnTo>
                  <a:lnTo>
                    <a:pt x="322" y="420"/>
                  </a:lnTo>
                  <a:lnTo>
                    <a:pt x="320" y="422"/>
                  </a:lnTo>
                  <a:lnTo>
                    <a:pt x="316" y="422"/>
                  </a:lnTo>
                  <a:lnTo>
                    <a:pt x="105" y="422"/>
                  </a:lnTo>
                  <a:lnTo>
                    <a:pt x="103" y="422"/>
                  </a:lnTo>
                  <a:lnTo>
                    <a:pt x="100" y="420"/>
                  </a:lnTo>
                  <a:lnTo>
                    <a:pt x="98" y="419"/>
                  </a:lnTo>
                  <a:lnTo>
                    <a:pt x="96" y="417"/>
                  </a:lnTo>
                  <a:lnTo>
                    <a:pt x="93" y="415"/>
                  </a:lnTo>
                  <a:lnTo>
                    <a:pt x="92" y="412"/>
                  </a:lnTo>
                  <a:lnTo>
                    <a:pt x="91" y="410"/>
                  </a:lnTo>
                  <a:lnTo>
                    <a:pt x="90" y="407"/>
                  </a:lnTo>
                  <a:lnTo>
                    <a:pt x="90" y="286"/>
                  </a:lnTo>
                  <a:lnTo>
                    <a:pt x="91" y="283"/>
                  </a:lnTo>
                  <a:lnTo>
                    <a:pt x="92" y="280"/>
                  </a:lnTo>
                  <a:lnTo>
                    <a:pt x="93" y="278"/>
                  </a:lnTo>
                  <a:lnTo>
                    <a:pt x="96" y="276"/>
                  </a:lnTo>
                  <a:lnTo>
                    <a:pt x="98" y="274"/>
                  </a:lnTo>
                  <a:lnTo>
                    <a:pt x="100" y="272"/>
                  </a:lnTo>
                  <a:lnTo>
                    <a:pt x="103" y="271"/>
                  </a:lnTo>
                  <a:lnTo>
                    <a:pt x="105" y="271"/>
                  </a:lnTo>
                  <a:lnTo>
                    <a:pt x="316" y="271"/>
                  </a:lnTo>
                  <a:lnTo>
                    <a:pt x="320" y="271"/>
                  </a:lnTo>
                  <a:lnTo>
                    <a:pt x="322" y="272"/>
                  </a:lnTo>
                  <a:lnTo>
                    <a:pt x="325" y="274"/>
                  </a:lnTo>
                  <a:lnTo>
                    <a:pt x="327" y="276"/>
                  </a:lnTo>
                  <a:lnTo>
                    <a:pt x="329" y="278"/>
                  </a:lnTo>
                  <a:lnTo>
                    <a:pt x="330" y="280"/>
                  </a:lnTo>
                  <a:lnTo>
                    <a:pt x="331" y="283"/>
                  </a:lnTo>
                  <a:lnTo>
                    <a:pt x="331" y="286"/>
                  </a:lnTo>
                  <a:lnTo>
                    <a:pt x="331" y="407"/>
                  </a:lnTo>
                  <a:close/>
                  <a:moveTo>
                    <a:pt x="723" y="226"/>
                  </a:moveTo>
                  <a:lnTo>
                    <a:pt x="723" y="223"/>
                  </a:lnTo>
                  <a:lnTo>
                    <a:pt x="722" y="220"/>
                  </a:lnTo>
                  <a:lnTo>
                    <a:pt x="721" y="218"/>
                  </a:lnTo>
                  <a:lnTo>
                    <a:pt x="719" y="216"/>
                  </a:lnTo>
                  <a:lnTo>
                    <a:pt x="717" y="213"/>
                  </a:lnTo>
                  <a:lnTo>
                    <a:pt x="713" y="212"/>
                  </a:lnTo>
                  <a:lnTo>
                    <a:pt x="711" y="211"/>
                  </a:lnTo>
                  <a:lnTo>
                    <a:pt x="708" y="211"/>
                  </a:lnTo>
                  <a:lnTo>
                    <a:pt x="603" y="211"/>
                  </a:lnTo>
                  <a:lnTo>
                    <a:pt x="603" y="150"/>
                  </a:lnTo>
                  <a:lnTo>
                    <a:pt x="678" y="150"/>
                  </a:lnTo>
                  <a:lnTo>
                    <a:pt x="686" y="149"/>
                  </a:lnTo>
                  <a:lnTo>
                    <a:pt x="695" y="147"/>
                  </a:lnTo>
                  <a:lnTo>
                    <a:pt x="703" y="143"/>
                  </a:lnTo>
                  <a:lnTo>
                    <a:pt x="710" y="137"/>
                  </a:lnTo>
                  <a:lnTo>
                    <a:pt x="715" y="131"/>
                  </a:lnTo>
                  <a:lnTo>
                    <a:pt x="720" y="123"/>
                  </a:lnTo>
                  <a:lnTo>
                    <a:pt x="722" y="115"/>
                  </a:lnTo>
                  <a:lnTo>
                    <a:pt x="723" y="105"/>
                  </a:lnTo>
                  <a:lnTo>
                    <a:pt x="723" y="45"/>
                  </a:lnTo>
                  <a:lnTo>
                    <a:pt x="722" y="36"/>
                  </a:lnTo>
                  <a:lnTo>
                    <a:pt x="720" y="28"/>
                  </a:lnTo>
                  <a:lnTo>
                    <a:pt x="715" y="20"/>
                  </a:lnTo>
                  <a:lnTo>
                    <a:pt x="710" y="13"/>
                  </a:lnTo>
                  <a:lnTo>
                    <a:pt x="703" y="8"/>
                  </a:lnTo>
                  <a:lnTo>
                    <a:pt x="695" y="3"/>
                  </a:lnTo>
                  <a:lnTo>
                    <a:pt x="686" y="1"/>
                  </a:lnTo>
                  <a:lnTo>
                    <a:pt x="678" y="0"/>
                  </a:lnTo>
                  <a:lnTo>
                    <a:pt x="497" y="0"/>
                  </a:lnTo>
                  <a:lnTo>
                    <a:pt x="488" y="1"/>
                  </a:lnTo>
                  <a:lnTo>
                    <a:pt x="479" y="3"/>
                  </a:lnTo>
                  <a:lnTo>
                    <a:pt x="472" y="8"/>
                  </a:lnTo>
                  <a:lnTo>
                    <a:pt x="466" y="13"/>
                  </a:lnTo>
                  <a:lnTo>
                    <a:pt x="460" y="20"/>
                  </a:lnTo>
                  <a:lnTo>
                    <a:pt x="456" y="28"/>
                  </a:lnTo>
                  <a:lnTo>
                    <a:pt x="453" y="36"/>
                  </a:lnTo>
                  <a:lnTo>
                    <a:pt x="452" y="45"/>
                  </a:lnTo>
                  <a:lnTo>
                    <a:pt x="452" y="105"/>
                  </a:lnTo>
                  <a:lnTo>
                    <a:pt x="453" y="115"/>
                  </a:lnTo>
                  <a:lnTo>
                    <a:pt x="456" y="123"/>
                  </a:lnTo>
                  <a:lnTo>
                    <a:pt x="460" y="131"/>
                  </a:lnTo>
                  <a:lnTo>
                    <a:pt x="466" y="137"/>
                  </a:lnTo>
                  <a:lnTo>
                    <a:pt x="472" y="143"/>
                  </a:lnTo>
                  <a:lnTo>
                    <a:pt x="479" y="147"/>
                  </a:lnTo>
                  <a:lnTo>
                    <a:pt x="488" y="150"/>
                  </a:lnTo>
                  <a:lnTo>
                    <a:pt x="497" y="150"/>
                  </a:lnTo>
                  <a:lnTo>
                    <a:pt x="573" y="150"/>
                  </a:lnTo>
                  <a:lnTo>
                    <a:pt x="573" y="211"/>
                  </a:lnTo>
                  <a:lnTo>
                    <a:pt x="301" y="211"/>
                  </a:lnTo>
                  <a:lnTo>
                    <a:pt x="301" y="75"/>
                  </a:lnTo>
                  <a:lnTo>
                    <a:pt x="301" y="72"/>
                  </a:lnTo>
                  <a:lnTo>
                    <a:pt x="299" y="69"/>
                  </a:lnTo>
                  <a:lnTo>
                    <a:pt x="297" y="65"/>
                  </a:lnTo>
                  <a:lnTo>
                    <a:pt x="295" y="63"/>
                  </a:lnTo>
                  <a:lnTo>
                    <a:pt x="292" y="61"/>
                  </a:lnTo>
                  <a:lnTo>
                    <a:pt x="288" y="60"/>
                  </a:lnTo>
                  <a:lnTo>
                    <a:pt x="284" y="60"/>
                  </a:lnTo>
                  <a:lnTo>
                    <a:pt x="281" y="61"/>
                  </a:lnTo>
                  <a:lnTo>
                    <a:pt x="130" y="121"/>
                  </a:lnTo>
                  <a:lnTo>
                    <a:pt x="127" y="123"/>
                  </a:lnTo>
                  <a:lnTo>
                    <a:pt x="123" y="128"/>
                  </a:lnTo>
                  <a:lnTo>
                    <a:pt x="121" y="131"/>
                  </a:lnTo>
                  <a:lnTo>
                    <a:pt x="121" y="135"/>
                  </a:lnTo>
                  <a:lnTo>
                    <a:pt x="121" y="211"/>
                  </a:lnTo>
                  <a:lnTo>
                    <a:pt x="15" y="211"/>
                  </a:lnTo>
                  <a:lnTo>
                    <a:pt x="12" y="211"/>
                  </a:lnTo>
                  <a:lnTo>
                    <a:pt x="10" y="212"/>
                  </a:lnTo>
                  <a:lnTo>
                    <a:pt x="7" y="213"/>
                  </a:lnTo>
                  <a:lnTo>
                    <a:pt x="4" y="216"/>
                  </a:lnTo>
                  <a:lnTo>
                    <a:pt x="3" y="218"/>
                  </a:lnTo>
                  <a:lnTo>
                    <a:pt x="1" y="220"/>
                  </a:lnTo>
                  <a:lnTo>
                    <a:pt x="1" y="223"/>
                  </a:lnTo>
                  <a:lnTo>
                    <a:pt x="0" y="226"/>
                  </a:lnTo>
                  <a:lnTo>
                    <a:pt x="0" y="452"/>
                  </a:lnTo>
                  <a:lnTo>
                    <a:pt x="723" y="452"/>
                  </a:lnTo>
                  <a:lnTo>
                    <a:pt x="723"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grpSp>
      <p:sp>
        <p:nvSpPr>
          <p:cNvPr id="97" name="Rectangle 96">
            <a:extLst>
              <a:ext uri="{FF2B5EF4-FFF2-40B4-BE49-F238E27FC236}">
                <a16:creationId xmlns="" xmlns:a16="http://schemas.microsoft.com/office/drawing/2014/main" id="{64E23882-97E3-4B34-BBE0-6959274930AF}"/>
              </a:ext>
            </a:extLst>
          </p:cNvPr>
          <p:cNvSpPr/>
          <p:nvPr/>
        </p:nvSpPr>
        <p:spPr>
          <a:xfrm>
            <a:off x="10513894" y="1827649"/>
            <a:ext cx="1285929" cy="461665"/>
          </a:xfrm>
          <a:prstGeom prst="rect">
            <a:avLst/>
          </a:prstGeom>
        </p:spPr>
        <p:txBody>
          <a:bodyPr wrap="none" rtlCol="0" anchor="ctr">
            <a:spAutoFit/>
          </a:bodyPr>
          <a:lstStyle/>
          <a:p>
            <a:pPr algn="r" rtl="0">
              <a:spcBef>
                <a:spcPts val="600"/>
              </a:spcBef>
            </a:pPr>
            <a:r>
              <a:rPr lang="fr-FR" sz="2400" noProof="1">
                <a:solidFill>
                  <a:schemeClr val="bg1"/>
                </a:solidFill>
              </a:rPr>
              <a:t>704,78 €</a:t>
            </a:r>
          </a:p>
        </p:txBody>
      </p:sp>
      <p:sp>
        <p:nvSpPr>
          <p:cNvPr id="98" name="Rectangle 97">
            <a:extLst>
              <a:ext uri="{FF2B5EF4-FFF2-40B4-BE49-F238E27FC236}">
                <a16:creationId xmlns="" xmlns:a16="http://schemas.microsoft.com/office/drawing/2014/main" id="{576948FB-CC34-4B03-88DC-8401A5A57F4D}"/>
              </a:ext>
            </a:extLst>
          </p:cNvPr>
          <p:cNvSpPr/>
          <p:nvPr/>
        </p:nvSpPr>
        <p:spPr>
          <a:xfrm>
            <a:off x="10885423" y="2580055"/>
            <a:ext cx="914400" cy="338554"/>
          </a:xfrm>
          <a:prstGeom prst="rect">
            <a:avLst/>
          </a:prstGeom>
        </p:spPr>
        <p:txBody>
          <a:bodyPr wrap="none" rtlCol="0" anchor="ctr">
            <a:normAutofit/>
          </a:bodyPr>
          <a:lstStyle/>
          <a:p>
            <a:pPr algn="r" rtl="0">
              <a:spcBef>
                <a:spcPts val="600"/>
              </a:spcBef>
            </a:pPr>
            <a:r>
              <a:rPr lang="fr-FR" sz="1600" noProof="1">
                <a:solidFill>
                  <a:schemeClr val="bg1"/>
                </a:solidFill>
              </a:rPr>
              <a:t>191,01 €</a:t>
            </a:r>
          </a:p>
        </p:txBody>
      </p:sp>
      <p:sp>
        <p:nvSpPr>
          <p:cNvPr id="99" name="Rectangle 98">
            <a:extLst>
              <a:ext uri="{FF2B5EF4-FFF2-40B4-BE49-F238E27FC236}">
                <a16:creationId xmlns="" xmlns:a16="http://schemas.microsoft.com/office/drawing/2014/main" id="{7A6E0B43-CBC1-4B75-A350-E61BB761761E}"/>
              </a:ext>
            </a:extLst>
          </p:cNvPr>
          <p:cNvSpPr/>
          <p:nvPr/>
        </p:nvSpPr>
        <p:spPr>
          <a:xfrm>
            <a:off x="10885423" y="2994209"/>
            <a:ext cx="914400" cy="338554"/>
          </a:xfrm>
          <a:prstGeom prst="rect">
            <a:avLst/>
          </a:prstGeom>
        </p:spPr>
        <p:txBody>
          <a:bodyPr wrap="none" rtlCol="0" anchor="ctr">
            <a:normAutofit/>
          </a:bodyPr>
          <a:lstStyle/>
          <a:p>
            <a:pPr algn="r" rtl="0">
              <a:spcBef>
                <a:spcPts val="600"/>
              </a:spcBef>
            </a:pPr>
            <a:r>
              <a:rPr lang="fr-FR" sz="1600" noProof="1">
                <a:solidFill>
                  <a:schemeClr val="bg1"/>
                </a:solidFill>
              </a:rPr>
              <a:t>189,31 €</a:t>
            </a:r>
          </a:p>
        </p:txBody>
      </p:sp>
      <p:sp>
        <p:nvSpPr>
          <p:cNvPr id="100" name="Rectangle 99">
            <a:extLst>
              <a:ext uri="{FF2B5EF4-FFF2-40B4-BE49-F238E27FC236}">
                <a16:creationId xmlns="" xmlns:a16="http://schemas.microsoft.com/office/drawing/2014/main" id="{C4B4557E-2EE3-41E0-8A59-E60F50BDB6EC}"/>
              </a:ext>
            </a:extLst>
          </p:cNvPr>
          <p:cNvSpPr/>
          <p:nvPr/>
        </p:nvSpPr>
        <p:spPr>
          <a:xfrm>
            <a:off x="10885423" y="3412943"/>
            <a:ext cx="914400" cy="338554"/>
          </a:xfrm>
          <a:prstGeom prst="rect">
            <a:avLst/>
          </a:prstGeom>
        </p:spPr>
        <p:txBody>
          <a:bodyPr wrap="none" rtlCol="0" anchor="ctr">
            <a:normAutofit/>
          </a:bodyPr>
          <a:lstStyle/>
          <a:p>
            <a:pPr algn="r" rtl="0">
              <a:spcBef>
                <a:spcPts val="600"/>
              </a:spcBef>
            </a:pPr>
            <a:r>
              <a:rPr lang="fr-FR" sz="1600" noProof="1">
                <a:solidFill>
                  <a:schemeClr val="bg1"/>
                </a:solidFill>
              </a:rPr>
              <a:t>186,54 €</a:t>
            </a:r>
          </a:p>
        </p:txBody>
      </p:sp>
      <p:sp>
        <p:nvSpPr>
          <p:cNvPr id="194" name="Forme libre 154" descr="Ceci est le logo de Facebook.">
            <a:extLst>
              <a:ext uri="{FF2B5EF4-FFF2-40B4-BE49-F238E27FC236}">
                <a16:creationId xmlns="" xmlns:a16="http://schemas.microsoft.com/office/drawing/2014/main" id="{BA54671E-ACFD-4428-B4B7-A37E5BA61CB3}"/>
              </a:ext>
            </a:extLst>
          </p:cNvPr>
          <p:cNvSpPr>
            <a:spLocks/>
          </p:cNvSpPr>
          <p:nvPr/>
        </p:nvSpPr>
        <p:spPr bwMode="auto">
          <a:xfrm>
            <a:off x="8689204" y="4222451"/>
            <a:ext cx="138355" cy="258819"/>
          </a:xfrm>
          <a:custGeom>
            <a:avLst/>
            <a:gdLst>
              <a:gd name="T0" fmla="*/ 49 w 49"/>
              <a:gd name="T1" fmla="*/ 28 h 92"/>
              <a:gd name="T2" fmla="*/ 32 w 49"/>
              <a:gd name="T3" fmla="*/ 28 h 92"/>
              <a:gd name="T4" fmla="*/ 32 w 49"/>
              <a:gd name="T5" fmla="*/ 20 h 92"/>
              <a:gd name="T6" fmla="*/ 36 w 49"/>
              <a:gd name="T7" fmla="*/ 16 h 92"/>
              <a:gd name="T8" fmla="*/ 48 w 49"/>
              <a:gd name="T9" fmla="*/ 16 h 92"/>
              <a:gd name="T10" fmla="*/ 48 w 49"/>
              <a:gd name="T11" fmla="*/ 0 h 92"/>
              <a:gd name="T12" fmla="*/ 31 w 49"/>
              <a:gd name="T13" fmla="*/ 0 h 92"/>
              <a:gd name="T14" fmla="*/ 12 w 49"/>
              <a:gd name="T15" fmla="*/ 19 h 92"/>
              <a:gd name="T16" fmla="*/ 12 w 49"/>
              <a:gd name="T17" fmla="*/ 28 h 92"/>
              <a:gd name="T18" fmla="*/ 0 w 49"/>
              <a:gd name="T19" fmla="*/ 28 h 92"/>
              <a:gd name="T20" fmla="*/ 0 w 49"/>
              <a:gd name="T21" fmla="*/ 44 h 92"/>
              <a:gd name="T22" fmla="*/ 12 w 49"/>
              <a:gd name="T23" fmla="*/ 44 h 92"/>
              <a:gd name="T24" fmla="*/ 12 w 49"/>
              <a:gd name="T25" fmla="*/ 92 h 92"/>
              <a:gd name="T26" fmla="*/ 32 w 49"/>
              <a:gd name="T27" fmla="*/ 92 h 92"/>
              <a:gd name="T28" fmla="*/ 32 w 49"/>
              <a:gd name="T29" fmla="*/ 44 h 92"/>
              <a:gd name="T30" fmla="*/ 47 w 49"/>
              <a:gd name="T31" fmla="*/ 44 h 92"/>
              <a:gd name="T32" fmla="*/ 49 w 49"/>
              <a:gd name="T33"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2">
                <a:moveTo>
                  <a:pt x="49" y="28"/>
                </a:moveTo>
                <a:cubicBezTo>
                  <a:pt x="32" y="28"/>
                  <a:pt x="32" y="28"/>
                  <a:pt x="32" y="28"/>
                </a:cubicBezTo>
                <a:cubicBezTo>
                  <a:pt x="32" y="20"/>
                  <a:pt x="32" y="20"/>
                  <a:pt x="32" y="20"/>
                </a:cubicBezTo>
                <a:cubicBezTo>
                  <a:pt x="32" y="17"/>
                  <a:pt x="34" y="16"/>
                  <a:pt x="36" y="16"/>
                </a:cubicBezTo>
                <a:cubicBezTo>
                  <a:pt x="38" y="16"/>
                  <a:pt x="48" y="16"/>
                  <a:pt x="48" y="16"/>
                </a:cubicBezTo>
                <a:cubicBezTo>
                  <a:pt x="48" y="0"/>
                  <a:pt x="48" y="0"/>
                  <a:pt x="48" y="0"/>
                </a:cubicBezTo>
                <a:cubicBezTo>
                  <a:pt x="31" y="0"/>
                  <a:pt x="31" y="0"/>
                  <a:pt x="31" y="0"/>
                </a:cubicBezTo>
                <a:cubicBezTo>
                  <a:pt x="15" y="0"/>
                  <a:pt x="12" y="12"/>
                  <a:pt x="12" y="19"/>
                </a:cubicBezTo>
                <a:cubicBezTo>
                  <a:pt x="12" y="28"/>
                  <a:pt x="12" y="28"/>
                  <a:pt x="12" y="28"/>
                </a:cubicBezTo>
                <a:cubicBezTo>
                  <a:pt x="0" y="28"/>
                  <a:pt x="0" y="28"/>
                  <a:pt x="0" y="28"/>
                </a:cubicBezTo>
                <a:cubicBezTo>
                  <a:pt x="0" y="44"/>
                  <a:pt x="0" y="44"/>
                  <a:pt x="0" y="44"/>
                </a:cubicBezTo>
                <a:cubicBezTo>
                  <a:pt x="12" y="44"/>
                  <a:pt x="12" y="44"/>
                  <a:pt x="12" y="44"/>
                </a:cubicBezTo>
                <a:cubicBezTo>
                  <a:pt x="12" y="65"/>
                  <a:pt x="12" y="92"/>
                  <a:pt x="12" y="92"/>
                </a:cubicBezTo>
                <a:cubicBezTo>
                  <a:pt x="32" y="92"/>
                  <a:pt x="32" y="92"/>
                  <a:pt x="32" y="92"/>
                </a:cubicBezTo>
                <a:cubicBezTo>
                  <a:pt x="32" y="92"/>
                  <a:pt x="32" y="64"/>
                  <a:pt x="32" y="44"/>
                </a:cubicBezTo>
                <a:cubicBezTo>
                  <a:pt x="47" y="44"/>
                  <a:pt x="47" y="44"/>
                  <a:pt x="47" y="44"/>
                </a:cubicBezTo>
                <a:lnTo>
                  <a:pt x="49" y="2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1"/>
          </a:p>
        </p:txBody>
      </p:sp>
      <p:sp>
        <p:nvSpPr>
          <p:cNvPr id="196" name="Forme libre 162" descr="Ceci est le logo de Twitter.">
            <a:extLst>
              <a:ext uri="{FF2B5EF4-FFF2-40B4-BE49-F238E27FC236}">
                <a16:creationId xmlns="" xmlns:a16="http://schemas.microsoft.com/office/drawing/2014/main" id="{8AD2DF00-0982-4B28-B4A0-DF7B4B6DA358}"/>
              </a:ext>
            </a:extLst>
          </p:cNvPr>
          <p:cNvSpPr>
            <a:spLocks/>
          </p:cNvSpPr>
          <p:nvPr/>
        </p:nvSpPr>
        <p:spPr bwMode="auto">
          <a:xfrm>
            <a:off x="8631357" y="5066778"/>
            <a:ext cx="254048" cy="202761"/>
          </a:xfrm>
          <a:custGeom>
            <a:avLst/>
            <a:gdLst>
              <a:gd name="T0" fmla="*/ 90 w 90"/>
              <a:gd name="T1" fmla="*/ 9 h 72"/>
              <a:gd name="T2" fmla="*/ 81 w 90"/>
              <a:gd name="T3" fmla="*/ 9 h 72"/>
              <a:gd name="T4" fmla="*/ 86 w 90"/>
              <a:gd name="T5" fmla="*/ 1 h 72"/>
              <a:gd name="T6" fmla="*/ 75 w 90"/>
              <a:gd name="T7" fmla="*/ 6 h 72"/>
              <a:gd name="T8" fmla="*/ 61 w 90"/>
              <a:gd name="T9" fmla="*/ 0 h 72"/>
              <a:gd name="T10" fmla="*/ 43 w 90"/>
              <a:gd name="T11" fmla="*/ 18 h 72"/>
              <a:gd name="T12" fmla="*/ 44 w 90"/>
              <a:gd name="T13" fmla="*/ 22 h 72"/>
              <a:gd name="T14" fmla="*/ 6 w 90"/>
              <a:gd name="T15" fmla="*/ 3 h 72"/>
              <a:gd name="T16" fmla="*/ 4 w 90"/>
              <a:gd name="T17" fmla="*/ 12 h 72"/>
              <a:gd name="T18" fmla="*/ 12 w 90"/>
              <a:gd name="T19" fmla="*/ 28 h 72"/>
              <a:gd name="T20" fmla="*/ 4 w 90"/>
              <a:gd name="T21" fmla="*/ 25 h 72"/>
              <a:gd name="T22" fmla="*/ 4 w 90"/>
              <a:gd name="T23" fmla="*/ 26 h 72"/>
              <a:gd name="T24" fmla="*/ 18 w 90"/>
              <a:gd name="T25" fmla="*/ 43 h 72"/>
              <a:gd name="T26" fmla="*/ 10 w 90"/>
              <a:gd name="T27" fmla="*/ 44 h 72"/>
              <a:gd name="T28" fmla="*/ 27 w 90"/>
              <a:gd name="T29" fmla="*/ 56 h 72"/>
              <a:gd name="T30" fmla="*/ 0 w 90"/>
              <a:gd name="T31" fmla="*/ 64 h 72"/>
              <a:gd name="T32" fmla="*/ 28 w 90"/>
              <a:gd name="T33" fmla="*/ 72 h 72"/>
              <a:gd name="T34" fmla="*/ 80 w 90"/>
              <a:gd name="T35" fmla="*/ 20 h 72"/>
              <a:gd name="T36" fmla="*/ 80 w 90"/>
              <a:gd name="T37" fmla="*/ 18 h 72"/>
              <a:gd name="T38" fmla="*/ 90 w 90"/>
              <a:gd name="T39"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90" y="9"/>
                </a:moveTo>
                <a:cubicBezTo>
                  <a:pt x="87" y="11"/>
                  <a:pt x="84" y="11"/>
                  <a:pt x="81" y="9"/>
                </a:cubicBezTo>
                <a:cubicBezTo>
                  <a:pt x="85" y="7"/>
                  <a:pt x="85" y="6"/>
                  <a:pt x="86" y="1"/>
                </a:cubicBezTo>
                <a:cubicBezTo>
                  <a:pt x="83" y="3"/>
                  <a:pt x="79" y="5"/>
                  <a:pt x="75" y="6"/>
                </a:cubicBezTo>
                <a:cubicBezTo>
                  <a:pt x="71" y="2"/>
                  <a:pt x="67" y="0"/>
                  <a:pt x="61" y="0"/>
                </a:cubicBezTo>
                <a:cubicBezTo>
                  <a:pt x="51" y="0"/>
                  <a:pt x="43" y="8"/>
                  <a:pt x="43" y="18"/>
                </a:cubicBezTo>
                <a:cubicBezTo>
                  <a:pt x="43" y="20"/>
                  <a:pt x="43" y="21"/>
                  <a:pt x="44" y="22"/>
                </a:cubicBezTo>
                <a:cubicBezTo>
                  <a:pt x="29" y="22"/>
                  <a:pt x="15" y="14"/>
                  <a:pt x="6" y="3"/>
                </a:cubicBezTo>
                <a:cubicBezTo>
                  <a:pt x="5" y="6"/>
                  <a:pt x="4" y="9"/>
                  <a:pt x="4" y="12"/>
                </a:cubicBezTo>
                <a:cubicBezTo>
                  <a:pt x="4" y="19"/>
                  <a:pt x="7" y="24"/>
                  <a:pt x="12" y="28"/>
                </a:cubicBezTo>
                <a:cubicBezTo>
                  <a:pt x="9" y="27"/>
                  <a:pt x="6" y="27"/>
                  <a:pt x="4" y="25"/>
                </a:cubicBezTo>
                <a:cubicBezTo>
                  <a:pt x="4" y="25"/>
                  <a:pt x="4" y="25"/>
                  <a:pt x="4" y="26"/>
                </a:cubicBezTo>
                <a:cubicBezTo>
                  <a:pt x="4" y="34"/>
                  <a:pt x="10" y="42"/>
                  <a:pt x="18" y="43"/>
                </a:cubicBezTo>
                <a:cubicBezTo>
                  <a:pt x="15" y="44"/>
                  <a:pt x="13" y="44"/>
                  <a:pt x="10" y="44"/>
                </a:cubicBezTo>
                <a:cubicBezTo>
                  <a:pt x="12" y="51"/>
                  <a:pt x="19" y="56"/>
                  <a:pt x="27" y="56"/>
                </a:cubicBezTo>
                <a:cubicBezTo>
                  <a:pt x="19" y="62"/>
                  <a:pt x="9" y="65"/>
                  <a:pt x="0" y="64"/>
                </a:cubicBezTo>
                <a:cubicBezTo>
                  <a:pt x="8" y="69"/>
                  <a:pt x="18" y="72"/>
                  <a:pt x="28" y="72"/>
                </a:cubicBezTo>
                <a:cubicBezTo>
                  <a:pt x="61" y="72"/>
                  <a:pt x="80" y="44"/>
                  <a:pt x="80" y="20"/>
                </a:cubicBezTo>
                <a:cubicBezTo>
                  <a:pt x="80" y="19"/>
                  <a:pt x="80" y="19"/>
                  <a:pt x="80" y="18"/>
                </a:cubicBezTo>
                <a:cubicBezTo>
                  <a:pt x="83" y="15"/>
                  <a:pt x="87" y="13"/>
                  <a:pt x="90" y="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1"/>
          </a:p>
        </p:txBody>
      </p:sp>
      <p:grpSp>
        <p:nvGrpSpPr>
          <p:cNvPr id="197" name="Groupe 196" descr="Ceci est le logo d’Instagram.">
            <a:extLst>
              <a:ext uri="{FF2B5EF4-FFF2-40B4-BE49-F238E27FC236}">
                <a16:creationId xmlns="" xmlns:a16="http://schemas.microsoft.com/office/drawing/2014/main" id="{105EB04D-523A-471B-94D7-64FDA15599AA}"/>
              </a:ext>
            </a:extLst>
          </p:cNvPr>
          <p:cNvGrpSpPr/>
          <p:nvPr/>
        </p:nvGrpSpPr>
        <p:grpSpPr>
          <a:xfrm>
            <a:off x="8634339" y="5859817"/>
            <a:ext cx="248085" cy="249277"/>
            <a:chOff x="3406775" y="2181225"/>
            <a:chExt cx="330200" cy="331788"/>
          </a:xfrm>
          <a:solidFill>
            <a:schemeClr val="bg1"/>
          </a:solidFill>
        </p:grpSpPr>
        <p:sp>
          <p:nvSpPr>
            <p:cNvPr id="198" name="Ovale 190">
              <a:extLst>
                <a:ext uri="{FF2B5EF4-FFF2-40B4-BE49-F238E27FC236}">
                  <a16:creationId xmlns="" xmlns:a16="http://schemas.microsoft.com/office/drawing/2014/main" id="{BD285FB7-C65E-4A4F-9730-2C7BDE08556D}"/>
                </a:ext>
              </a:extLst>
            </p:cNvPr>
            <p:cNvSpPr>
              <a:spLocks noChangeArrowheads="1"/>
            </p:cNvSpPr>
            <p:nvPr/>
          </p:nvSpPr>
          <p:spPr bwMode="auto">
            <a:xfrm>
              <a:off x="3481388" y="2257425"/>
              <a:ext cx="180975" cy="179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99" name="Forme libre 191">
              <a:extLst>
                <a:ext uri="{FF2B5EF4-FFF2-40B4-BE49-F238E27FC236}">
                  <a16:creationId xmlns="" xmlns:a16="http://schemas.microsoft.com/office/drawing/2014/main" id="{BBC06FF8-9B23-4376-9786-14D97DD1D8A5}"/>
                </a:ext>
              </a:extLst>
            </p:cNvPr>
            <p:cNvSpPr>
              <a:spLocks/>
            </p:cNvSpPr>
            <p:nvPr/>
          </p:nvSpPr>
          <p:spPr bwMode="auto">
            <a:xfrm>
              <a:off x="3436938" y="2181225"/>
              <a:ext cx="14288" cy="112713"/>
            </a:xfrm>
            <a:custGeom>
              <a:avLst/>
              <a:gdLst>
                <a:gd name="T0" fmla="*/ 4 w 4"/>
                <a:gd name="T1" fmla="*/ 0 h 30"/>
                <a:gd name="T2" fmla="*/ 0 w 4"/>
                <a:gd name="T3" fmla="*/ 1 h 30"/>
                <a:gd name="T4" fmla="*/ 0 w 4"/>
                <a:gd name="T5" fmla="*/ 30 h 30"/>
                <a:gd name="T6" fmla="*/ 4 w 4"/>
                <a:gd name="T7" fmla="*/ 30 h 30"/>
                <a:gd name="T8" fmla="*/ 4 w 4"/>
                <a:gd name="T9" fmla="*/ 0 h 30"/>
              </a:gdLst>
              <a:ahLst/>
              <a:cxnLst>
                <a:cxn ang="0">
                  <a:pos x="T0" y="T1"/>
                </a:cxn>
                <a:cxn ang="0">
                  <a:pos x="T2" y="T3"/>
                </a:cxn>
                <a:cxn ang="0">
                  <a:pos x="T4" y="T5"/>
                </a:cxn>
                <a:cxn ang="0">
                  <a:pos x="T6" y="T7"/>
                </a:cxn>
                <a:cxn ang="0">
                  <a:pos x="T8" y="T9"/>
                </a:cxn>
              </a:cxnLst>
              <a:rect l="0" t="0" r="r" b="b"/>
              <a:pathLst>
                <a:path w="4" h="30">
                  <a:moveTo>
                    <a:pt x="4" y="0"/>
                  </a:moveTo>
                  <a:cubicBezTo>
                    <a:pt x="3" y="0"/>
                    <a:pt x="1" y="1"/>
                    <a:pt x="0" y="1"/>
                  </a:cubicBezTo>
                  <a:cubicBezTo>
                    <a:pt x="0" y="30"/>
                    <a:pt x="0" y="30"/>
                    <a:pt x="0" y="30"/>
                  </a:cubicBezTo>
                  <a:cubicBezTo>
                    <a:pt x="4" y="30"/>
                    <a:pt x="4" y="30"/>
                    <a:pt x="4" y="3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00" name="Forme libre 192">
              <a:extLst>
                <a:ext uri="{FF2B5EF4-FFF2-40B4-BE49-F238E27FC236}">
                  <a16:creationId xmlns="" xmlns:a16="http://schemas.microsoft.com/office/drawing/2014/main" id="{C6700C49-7AD6-494F-83F0-8DEBBC73A8F4}"/>
                </a:ext>
              </a:extLst>
            </p:cNvPr>
            <p:cNvSpPr>
              <a:spLocks/>
            </p:cNvSpPr>
            <p:nvPr/>
          </p:nvSpPr>
          <p:spPr bwMode="auto">
            <a:xfrm>
              <a:off x="3467100" y="2181225"/>
              <a:ext cx="14288" cy="112713"/>
            </a:xfrm>
            <a:custGeom>
              <a:avLst/>
              <a:gdLst>
                <a:gd name="T0" fmla="*/ 4 w 4"/>
                <a:gd name="T1" fmla="*/ 30 h 30"/>
                <a:gd name="T2" fmla="*/ 4 w 4"/>
                <a:gd name="T3" fmla="*/ 0 h 30"/>
                <a:gd name="T4" fmla="*/ 0 w 4"/>
                <a:gd name="T5" fmla="*/ 0 h 30"/>
                <a:gd name="T6" fmla="*/ 0 w 4"/>
                <a:gd name="T7" fmla="*/ 30 h 30"/>
                <a:gd name="T8" fmla="*/ 4 w 4"/>
                <a:gd name="T9" fmla="*/ 30 h 30"/>
                <a:gd name="T10" fmla="*/ 4 w 4"/>
                <a:gd name="T11" fmla="*/ 30 h 30"/>
              </a:gdLst>
              <a:ahLst/>
              <a:cxnLst>
                <a:cxn ang="0">
                  <a:pos x="T0" y="T1"/>
                </a:cxn>
                <a:cxn ang="0">
                  <a:pos x="T2" y="T3"/>
                </a:cxn>
                <a:cxn ang="0">
                  <a:pos x="T4" y="T5"/>
                </a:cxn>
                <a:cxn ang="0">
                  <a:pos x="T6" y="T7"/>
                </a:cxn>
                <a:cxn ang="0">
                  <a:pos x="T8" y="T9"/>
                </a:cxn>
                <a:cxn ang="0">
                  <a:pos x="T10" y="T11"/>
                </a:cxn>
              </a:cxnLst>
              <a:rect l="0" t="0" r="r" b="b"/>
              <a:pathLst>
                <a:path w="4" h="30">
                  <a:moveTo>
                    <a:pt x="4" y="30"/>
                  </a:moveTo>
                  <a:cubicBezTo>
                    <a:pt x="4" y="0"/>
                    <a:pt x="4" y="0"/>
                    <a:pt x="4" y="0"/>
                  </a:cubicBezTo>
                  <a:cubicBezTo>
                    <a:pt x="0" y="0"/>
                    <a:pt x="0" y="0"/>
                    <a:pt x="0" y="0"/>
                  </a:cubicBezTo>
                  <a:cubicBezTo>
                    <a:pt x="0" y="30"/>
                    <a:pt x="0" y="30"/>
                    <a:pt x="0" y="30"/>
                  </a:cubicBezTo>
                  <a:cubicBezTo>
                    <a:pt x="4" y="30"/>
                    <a:pt x="4" y="30"/>
                    <a:pt x="4" y="30"/>
                  </a:cubicBezTo>
                  <a:cubicBezTo>
                    <a:pt x="4" y="30"/>
                    <a:pt x="4"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01" name="Forme libre 193">
              <a:extLst>
                <a:ext uri="{FF2B5EF4-FFF2-40B4-BE49-F238E27FC236}">
                  <a16:creationId xmlns="" xmlns:a16="http://schemas.microsoft.com/office/drawing/2014/main" id="{4134947C-4D7B-463E-A659-A8F440E310BD}"/>
                </a:ext>
              </a:extLst>
            </p:cNvPr>
            <p:cNvSpPr>
              <a:spLocks noEditPoints="1"/>
            </p:cNvSpPr>
            <p:nvPr/>
          </p:nvSpPr>
          <p:spPr bwMode="auto">
            <a:xfrm>
              <a:off x="3406775" y="2181225"/>
              <a:ext cx="330200" cy="331788"/>
            </a:xfrm>
            <a:custGeom>
              <a:avLst/>
              <a:gdLst>
                <a:gd name="T0" fmla="*/ 88 w 88"/>
                <a:gd name="T1" fmla="*/ 71 h 88"/>
                <a:gd name="T2" fmla="*/ 88 w 88"/>
                <a:gd name="T3" fmla="*/ 30 h 88"/>
                <a:gd name="T4" fmla="*/ 88 w 88"/>
                <a:gd name="T5" fmla="*/ 17 h 88"/>
                <a:gd name="T6" fmla="*/ 88 w 88"/>
                <a:gd name="T7" fmla="*/ 14 h 88"/>
                <a:gd name="T8" fmla="*/ 74 w 88"/>
                <a:gd name="T9" fmla="*/ 0 h 88"/>
                <a:gd name="T10" fmla="*/ 24 w 88"/>
                <a:gd name="T11" fmla="*/ 0 h 88"/>
                <a:gd name="T12" fmla="*/ 24 w 88"/>
                <a:gd name="T13" fmla="*/ 24 h 88"/>
                <a:gd name="T14" fmla="*/ 44 w 88"/>
                <a:gd name="T15" fmla="*/ 16 h 88"/>
                <a:gd name="T16" fmla="*/ 68 w 88"/>
                <a:gd name="T17" fmla="*/ 30 h 88"/>
                <a:gd name="T18" fmla="*/ 84 w 88"/>
                <a:gd name="T19" fmla="*/ 30 h 88"/>
                <a:gd name="T20" fmla="*/ 84 w 88"/>
                <a:gd name="T21" fmla="*/ 71 h 88"/>
                <a:gd name="T22" fmla="*/ 71 w 88"/>
                <a:gd name="T23" fmla="*/ 84 h 88"/>
                <a:gd name="T24" fmla="*/ 17 w 88"/>
                <a:gd name="T25" fmla="*/ 84 h 88"/>
                <a:gd name="T26" fmla="*/ 4 w 88"/>
                <a:gd name="T27" fmla="*/ 71 h 88"/>
                <a:gd name="T28" fmla="*/ 4 w 88"/>
                <a:gd name="T29" fmla="*/ 30 h 88"/>
                <a:gd name="T30" fmla="*/ 4 w 88"/>
                <a:gd name="T31" fmla="*/ 17 h 88"/>
                <a:gd name="T32" fmla="*/ 4 w 88"/>
                <a:gd name="T33" fmla="*/ 4 h 88"/>
                <a:gd name="T34" fmla="*/ 0 w 88"/>
                <a:gd name="T35" fmla="*/ 14 h 88"/>
                <a:gd name="T36" fmla="*/ 0 w 88"/>
                <a:gd name="T37" fmla="*/ 17 h 88"/>
                <a:gd name="T38" fmla="*/ 0 w 88"/>
                <a:gd name="T39" fmla="*/ 30 h 88"/>
                <a:gd name="T40" fmla="*/ 0 w 88"/>
                <a:gd name="T41" fmla="*/ 71 h 88"/>
                <a:gd name="T42" fmla="*/ 17 w 88"/>
                <a:gd name="T43" fmla="*/ 88 h 88"/>
                <a:gd name="T44" fmla="*/ 71 w 88"/>
                <a:gd name="T45" fmla="*/ 88 h 88"/>
                <a:gd name="T46" fmla="*/ 88 w 88"/>
                <a:gd name="T47" fmla="*/ 71 h 88"/>
                <a:gd name="T48" fmla="*/ 82 w 88"/>
                <a:gd name="T49" fmla="*/ 24 h 88"/>
                <a:gd name="T50" fmla="*/ 70 w 88"/>
                <a:gd name="T51" fmla="*/ 24 h 88"/>
                <a:gd name="T52" fmla="*/ 68 w 88"/>
                <a:gd name="T53" fmla="*/ 22 h 88"/>
                <a:gd name="T54" fmla="*/ 68 w 88"/>
                <a:gd name="T55" fmla="*/ 10 h 88"/>
                <a:gd name="T56" fmla="*/ 70 w 88"/>
                <a:gd name="T57" fmla="*/ 8 h 88"/>
                <a:gd name="T58" fmla="*/ 82 w 88"/>
                <a:gd name="T59" fmla="*/ 8 h 88"/>
                <a:gd name="T60" fmla="*/ 84 w 88"/>
                <a:gd name="T61" fmla="*/ 10 h 88"/>
                <a:gd name="T62" fmla="*/ 84 w 88"/>
                <a:gd name="T63" fmla="*/ 17 h 88"/>
                <a:gd name="T64" fmla="*/ 84 w 88"/>
                <a:gd name="T65" fmla="*/ 22 h 88"/>
                <a:gd name="T66" fmla="*/ 82 w 88"/>
                <a:gd name="T67"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8" y="71"/>
                  </a:moveTo>
                  <a:cubicBezTo>
                    <a:pt x="88" y="30"/>
                    <a:pt x="88" y="30"/>
                    <a:pt x="88" y="30"/>
                  </a:cubicBezTo>
                  <a:cubicBezTo>
                    <a:pt x="88" y="17"/>
                    <a:pt x="88" y="17"/>
                    <a:pt x="88" y="17"/>
                  </a:cubicBezTo>
                  <a:cubicBezTo>
                    <a:pt x="88" y="14"/>
                    <a:pt x="88" y="14"/>
                    <a:pt x="88" y="14"/>
                  </a:cubicBezTo>
                  <a:cubicBezTo>
                    <a:pt x="88" y="6"/>
                    <a:pt x="82" y="0"/>
                    <a:pt x="74" y="0"/>
                  </a:cubicBezTo>
                  <a:cubicBezTo>
                    <a:pt x="24" y="0"/>
                    <a:pt x="24" y="0"/>
                    <a:pt x="24" y="0"/>
                  </a:cubicBezTo>
                  <a:cubicBezTo>
                    <a:pt x="24" y="24"/>
                    <a:pt x="24" y="24"/>
                    <a:pt x="24" y="24"/>
                  </a:cubicBezTo>
                  <a:cubicBezTo>
                    <a:pt x="29" y="19"/>
                    <a:pt x="36" y="16"/>
                    <a:pt x="44" y="16"/>
                  </a:cubicBezTo>
                  <a:cubicBezTo>
                    <a:pt x="54" y="16"/>
                    <a:pt x="63" y="22"/>
                    <a:pt x="68" y="30"/>
                  </a:cubicBezTo>
                  <a:cubicBezTo>
                    <a:pt x="84" y="30"/>
                    <a:pt x="84" y="30"/>
                    <a:pt x="84" y="30"/>
                  </a:cubicBezTo>
                  <a:cubicBezTo>
                    <a:pt x="84" y="71"/>
                    <a:pt x="84" y="71"/>
                    <a:pt x="84" y="71"/>
                  </a:cubicBezTo>
                  <a:cubicBezTo>
                    <a:pt x="84" y="78"/>
                    <a:pt x="78" y="84"/>
                    <a:pt x="71" y="84"/>
                  </a:cubicBezTo>
                  <a:cubicBezTo>
                    <a:pt x="17" y="84"/>
                    <a:pt x="17" y="84"/>
                    <a:pt x="17" y="84"/>
                  </a:cubicBezTo>
                  <a:cubicBezTo>
                    <a:pt x="10" y="84"/>
                    <a:pt x="4" y="78"/>
                    <a:pt x="4" y="71"/>
                  </a:cubicBezTo>
                  <a:cubicBezTo>
                    <a:pt x="4" y="30"/>
                    <a:pt x="4" y="30"/>
                    <a:pt x="4" y="30"/>
                  </a:cubicBezTo>
                  <a:cubicBezTo>
                    <a:pt x="4" y="17"/>
                    <a:pt x="4" y="17"/>
                    <a:pt x="4" y="17"/>
                  </a:cubicBezTo>
                  <a:cubicBezTo>
                    <a:pt x="4" y="4"/>
                    <a:pt x="4" y="4"/>
                    <a:pt x="4" y="4"/>
                  </a:cubicBezTo>
                  <a:cubicBezTo>
                    <a:pt x="2" y="7"/>
                    <a:pt x="0" y="10"/>
                    <a:pt x="0" y="14"/>
                  </a:cubicBezTo>
                  <a:cubicBezTo>
                    <a:pt x="0" y="17"/>
                    <a:pt x="0" y="17"/>
                    <a:pt x="0" y="17"/>
                  </a:cubicBezTo>
                  <a:cubicBezTo>
                    <a:pt x="0" y="30"/>
                    <a:pt x="0" y="30"/>
                    <a:pt x="0" y="30"/>
                  </a:cubicBezTo>
                  <a:cubicBezTo>
                    <a:pt x="0" y="71"/>
                    <a:pt x="0" y="71"/>
                    <a:pt x="0" y="71"/>
                  </a:cubicBezTo>
                  <a:cubicBezTo>
                    <a:pt x="0" y="81"/>
                    <a:pt x="7" y="88"/>
                    <a:pt x="17" y="88"/>
                  </a:cubicBezTo>
                  <a:cubicBezTo>
                    <a:pt x="71" y="88"/>
                    <a:pt x="71" y="88"/>
                    <a:pt x="71" y="88"/>
                  </a:cubicBezTo>
                  <a:cubicBezTo>
                    <a:pt x="81" y="88"/>
                    <a:pt x="88" y="81"/>
                    <a:pt x="88" y="71"/>
                  </a:cubicBezTo>
                  <a:close/>
                  <a:moveTo>
                    <a:pt x="82" y="24"/>
                  </a:moveTo>
                  <a:cubicBezTo>
                    <a:pt x="70" y="24"/>
                    <a:pt x="70" y="24"/>
                    <a:pt x="70" y="24"/>
                  </a:cubicBezTo>
                  <a:cubicBezTo>
                    <a:pt x="69" y="24"/>
                    <a:pt x="68" y="23"/>
                    <a:pt x="68" y="22"/>
                  </a:cubicBezTo>
                  <a:cubicBezTo>
                    <a:pt x="68" y="10"/>
                    <a:pt x="68" y="10"/>
                    <a:pt x="68" y="10"/>
                  </a:cubicBezTo>
                  <a:cubicBezTo>
                    <a:pt x="68" y="9"/>
                    <a:pt x="69" y="8"/>
                    <a:pt x="70" y="8"/>
                  </a:cubicBezTo>
                  <a:cubicBezTo>
                    <a:pt x="82" y="8"/>
                    <a:pt x="82" y="8"/>
                    <a:pt x="82" y="8"/>
                  </a:cubicBezTo>
                  <a:cubicBezTo>
                    <a:pt x="83" y="8"/>
                    <a:pt x="84" y="9"/>
                    <a:pt x="84" y="10"/>
                  </a:cubicBezTo>
                  <a:cubicBezTo>
                    <a:pt x="84" y="17"/>
                    <a:pt x="84" y="17"/>
                    <a:pt x="84" y="17"/>
                  </a:cubicBezTo>
                  <a:cubicBezTo>
                    <a:pt x="84" y="22"/>
                    <a:pt x="84" y="22"/>
                    <a:pt x="84" y="22"/>
                  </a:cubicBezTo>
                  <a:cubicBezTo>
                    <a:pt x="84" y="23"/>
                    <a:pt x="83" y="24"/>
                    <a:pt x="8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grpSp>
      <p:pic>
        <p:nvPicPr>
          <p:cNvPr id="181" name="Image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2714" y="5616449"/>
            <a:ext cx="1141390" cy="1141390"/>
          </a:xfrm>
          <a:prstGeom prst="rect">
            <a:avLst/>
          </a:prstGeom>
        </p:spPr>
      </p:pic>
      <p:sp>
        <p:nvSpPr>
          <p:cNvPr id="3" name="ZoneTexte 2"/>
          <p:cNvSpPr txBox="1"/>
          <p:nvPr/>
        </p:nvSpPr>
        <p:spPr>
          <a:xfrm>
            <a:off x="180975" y="4245891"/>
            <a:ext cx="11830050" cy="2339102"/>
          </a:xfrm>
          <a:prstGeom prst="rect">
            <a:avLst/>
          </a:prstGeom>
          <a:noFill/>
        </p:spPr>
        <p:txBody>
          <a:bodyPr wrap="square" rtlCol="0">
            <a:spAutoFit/>
          </a:bodyPr>
          <a:lstStyle/>
          <a:p>
            <a:r>
              <a:rPr lang="fr-FR" sz="1600" dirty="0">
                <a:solidFill>
                  <a:schemeClr val="tx1">
                    <a:lumMod val="65000"/>
                    <a:lumOff val="35000"/>
                  </a:schemeClr>
                </a:solidFill>
              </a:rPr>
              <a:t>D’utilisation courante, les fils et câbles </a:t>
            </a:r>
            <a:r>
              <a:rPr lang="fr-FR" sz="1600" dirty="0" smtClean="0">
                <a:solidFill>
                  <a:schemeClr val="tx1">
                    <a:lumMod val="65000"/>
                    <a:lumOff val="35000"/>
                  </a:schemeClr>
                </a:solidFill>
              </a:rPr>
              <a:t>rigides à </a:t>
            </a:r>
            <a:r>
              <a:rPr lang="fr-FR" sz="1600" dirty="0">
                <a:solidFill>
                  <a:schemeClr val="tx1">
                    <a:lumMod val="65000"/>
                    <a:lumOff val="35000"/>
                  </a:schemeClr>
                </a:solidFill>
              </a:rPr>
              <a:t>usage domestique sont </a:t>
            </a:r>
            <a:r>
              <a:rPr lang="fr-FR" sz="1600" dirty="0" smtClean="0">
                <a:solidFill>
                  <a:schemeClr val="tx1">
                    <a:lumMod val="65000"/>
                    <a:lumOff val="35000"/>
                  </a:schemeClr>
                </a:solidFill>
              </a:rPr>
              <a:t>présents </a:t>
            </a:r>
            <a:r>
              <a:rPr lang="fr-FR" sz="1600" dirty="0">
                <a:solidFill>
                  <a:schemeClr val="tx1">
                    <a:lumMod val="65000"/>
                    <a:lumOff val="35000"/>
                  </a:schemeClr>
                </a:solidFill>
              </a:rPr>
              <a:t>de manière invisible dans notre quotidien, puisqu’ils sont partie </a:t>
            </a:r>
            <a:r>
              <a:rPr lang="fr-FR" sz="1600" dirty="0" smtClean="0">
                <a:solidFill>
                  <a:schemeClr val="tx1">
                    <a:lumMod val="65000"/>
                    <a:lumOff val="35000"/>
                  </a:schemeClr>
                </a:solidFill>
              </a:rPr>
              <a:t>intégrante </a:t>
            </a:r>
            <a:r>
              <a:rPr lang="fr-FR" sz="1600" dirty="0">
                <a:solidFill>
                  <a:schemeClr val="tx1">
                    <a:lumMod val="65000"/>
                    <a:lumOff val="35000"/>
                  </a:schemeClr>
                </a:solidFill>
              </a:rPr>
              <a:t>d’installations </a:t>
            </a:r>
            <a:r>
              <a:rPr lang="fr-FR" sz="1600" dirty="0" smtClean="0">
                <a:solidFill>
                  <a:schemeClr val="tx1">
                    <a:lumMod val="65000"/>
                    <a:lumOff val="35000"/>
                  </a:schemeClr>
                </a:solidFill>
              </a:rPr>
              <a:t>électriques </a:t>
            </a:r>
            <a:r>
              <a:rPr lang="fr-FR" sz="1600" dirty="0">
                <a:solidFill>
                  <a:schemeClr val="tx1">
                    <a:lumMod val="65000"/>
                    <a:lumOff val="35000"/>
                  </a:schemeClr>
                </a:solidFill>
              </a:rPr>
              <a:t>fixes.</a:t>
            </a:r>
          </a:p>
          <a:p>
            <a:r>
              <a:rPr lang="fr-FR" sz="1600" dirty="0">
                <a:solidFill>
                  <a:schemeClr val="tx1">
                    <a:lumMod val="65000"/>
                    <a:lumOff val="35000"/>
                  </a:schemeClr>
                </a:solidFill>
              </a:rPr>
              <a:t>Ils sont d’autant plus </a:t>
            </a:r>
            <a:r>
              <a:rPr lang="fr-FR" sz="1600" dirty="0" smtClean="0">
                <a:solidFill>
                  <a:schemeClr val="tx1">
                    <a:lumMod val="65000"/>
                    <a:lumOff val="35000"/>
                  </a:schemeClr>
                </a:solidFill>
              </a:rPr>
              <a:t>utilises </a:t>
            </a:r>
            <a:r>
              <a:rPr lang="fr-FR" sz="1600" dirty="0">
                <a:solidFill>
                  <a:schemeClr val="tx1">
                    <a:lumMod val="65000"/>
                    <a:lumOff val="35000"/>
                  </a:schemeClr>
                </a:solidFill>
              </a:rPr>
              <a:t>de manière courante puisqu’ils servent pour l’alimentation de la plupart des appareils </a:t>
            </a:r>
            <a:r>
              <a:rPr lang="fr-FR" sz="1600" dirty="0" smtClean="0">
                <a:solidFill>
                  <a:schemeClr val="tx1">
                    <a:lumMod val="65000"/>
                    <a:lumOff val="35000"/>
                  </a:schemeClr>
                </a:solidFill>
              </a:rPr>
              <a:t>électrodomestiques.</a:t>
            </a:r>
            <a:endParaRPr lang="fr-FR" sz="1600" dirty="0">
              <a:solidFill>
                <a:schemeClr val="tx1">
                  <a:lumMod val="65000"/>
                  <a:lumOff val="35000"/>
                </a:schemeClr>
              </a:solidFill>
            </a:endParaRPr>
          </a:p>
          <a:p>
            <a:endParaRPr lang="fr-FR" sz="1600" dirty="0" smtClean="0">
              <a:solidFill>
                <a:schemeClr val="tx1">
                  <a:lumMod val="65000"/>
                  <a:lumOff val="35000"/>
                </a:schemeClr>
              </a:solidFill>
            </a:endParaRPr>
          </a:p>
          <a:p>
            <a:r>
              <a:rPr lang="fr-FR" sz="1600" dirty="0" smtClean="0">
                <a:solidFill>
                  <a:schemeClr val="tx1">
                    <a:lumMod val="65000"/>
                    <a:lumOff val="35000"/>
                  </a:schemeClr>
                </a:solidFill>
              </a:rPr>
              <a:t>Concernant </a:t>
            </a:r>
            <a:r>
              <a:rPr lang="fr-FR" sz="1600" dirty="0">
                <a:solidFill>
                  <a:schemeClr val="tx1">
                    <a:lumMod val="65000"/>
                    <a:lumOff val="35000"/>
                  </a:schemeClr>
                </a:solidFill>
              </a:rPr>
              <a:t>la classification des conducteurs et câbles domestiques, elle varie entre 300, 500 ou 750 volts suivant les </a:t>
            </a:r>
            <a:r>
              <a:rPr lang="fr-FR" sz="1600" dirty="0" smtClean="0">
                <a:solidFill>
                  <a:schemeClr val="tx1">
                    <a:lumMod val="65000"/>
                    <a:lumOff val="35000"/>
                  </a:schemeClr>
                </a:solidFill>
              </a:rPr>
              <a:t>modèles, abstraction </a:t>
            </a:r>
            <a:r>
              <a:rPr lang="fr-FR" sz="1600" dirty="0">
                <a:solidFill>
                  <a:schemeClr val="tx1">
                    <a:lumMod val="65000"/>
                    <a:lumOff val="35000"/>
                  </a:schemeClr>
                </a:solidFill>
              </a:rPr>
              <a:t>faite de leur </a:t>
            </a:r>
            <a:r>
              <a:rPr lang="fr-FR" sz="1600" dirty="0" smtClean="0">
                <a:solidFill>
                  <a:schemeClr val="tx1">
                    <a:lumMod val="65000"/>
                    <a:lumOff val="35000"/>
                  </a:schemeClr>
                </a:solidFill>
              </a:rPr>
              <a:t>degré de </a:t>
            </a:r>
            <a:r>
              <a:rPr lang="fr-FR" sz="1600" dirty="0">
                <a:solidFill>
                  <a:schemeClr val="tx1">
                    <a:lumMod val="65000"/>
                    <a:lumOff val="35000"/>
                  </a:schemeClr>
                </a:solidFill>
              </a:rPr>
              <a:t>souplesse, ou leur usage. Leur </a:t>
            </a:r>
            <a:r>
              <a:rPr lang="fr-FR" sz="1600" dirty="0" smtClean="0">
                <a:solidFill>
                  <a:schemeClr val="tx1">
                    <a:lumMod val="65000"/>
                    <a:lumOff val="35000"/>
                  </a:schemeClr>
                </a:solidFill>
              </a:rPr>
              <a:t>réaction </a:t>
            </a:r>
            <a:r>
              <a:rPr lang="fr-FR" sz="1600" dirty="0">
                <a:solidFill>
                  <a:schemeClr val="tx1">
                    <a:lumMod val="65000"/>
                    <a:lumOff val="35000"/>
                  </a:schemeClr>
                </a:solidFill>
              </a:rPr>
              <a:t>face au feu et </a:t>
            </a:r>
            <a:r>
              <a:rPr lang="fr-FR" sz="1600" dirty="0" smtClean="0">
                <a:solidFill>
                  <a:schemeClr val="tx1">
                    <a:lumMod val="65000"/>
                    <a:lumOff val="35000"/>
                  </a:schemeClr>
                </a:solidFill>
              </a:rPr>
              <a:t>l’incendie les </a:t>
            </a:r>
            <a:r>
              <a:rPr lang="fr-FR" sz="1600" dirty="0">
                <a:solidFill>
                  <a:schemeClr val="tx1">
                    <a:lumMod val="65000"/>
                    <a:lumOff val="35000"/>
                  </a:schemeClr>
                </a:solidFill>
              </a:rPr>
              <a:t>place en catégorie C2</a:t>
            </a:r>
            <a:r>
              <a:rPr lang="fr-FR" sz="1600" dirty="0" smtClean="0">
                <a:solidFill>
                  <a:schemeClr val="tx1">
                    <a:lumMod val="65000"/>
                    <a:lumOff val="35000"/>
                  </a:schemeClr>
                </a:solidFill>
              </a:rPr>
              <a:t>.                Enfin</a:t>
            </a:r>
            <a:r>
              <a:rPr lang="fr-FR" sz="1600" dirty="0">
                <a:solidFill>
                  <a:schemeClr val="tx1">
                    <a:lumMod val="65000"/>
                    <a:lumOff val="35000"/>
                  </a:schemeClr>
                </a:solidFill>
              </a:rPr>
              <a:t>, leur fabrication est conforme aux normes nationales (NM) et Françaises (NF</a:t>
            </a:r>
            <a:r>
              <a:rPr lang="fr-FR" sz="1600" dirty="0" smtClean="0">
                <a:solidFill>
                  <a:schemeClr val="tx1">
                    <a:lumMod val="65000"/>
                    <a:lumOff val="35000"/>
                  </a:schemeClr>
                </a:solidFill>
              </a:rPr>
              <a:t>), elles-mêmes dérivées </a:t>
            </a:r>
            <a:r>
              <a:rPr lang="fr-FR" sz="1600" dirty="0">
                <a:solidFill>
                  <a:schemeClr val="tx1">
                    <a:lumMod val="65000"/>
                    <a:lumOff val="35000"/>
                  </a:schemeClr>
                </a:solidFill>
              </a:rPr>
              <a:t>des normes de </a:t>
            </a:r>
            <a:r>
              <a:rPr lang="fr-FR" sz="1600" dirty="0" smtClean="0">
                <a:solidFill>
                  <a:schemeClr val="tx1">
                    <a:lumMod val="65000"/>
                    <a:lumOff val="35000"/>
                  </a:schemeClr>
                </a:solidFill>
              </a:rPr>
              <a:t>                                la </a:t>
            </a:r>
            <a:r>
              <a:rPr lang="fr-FR" sz="1600" dirty="0">
                <a:solidFill>
                  <a:schemeClr val="tx1">
                    <a:lumMod val="65000"/>
                    <a:lumOff val="35000"/>
                  </a:schemeClr>
                </a:solidFill>
              </a:rPr>
              <a:t>Commission Electrotechnique Internationale (CEI).</a:t>
            </a:r>
          </a:p>
          <a:p>
            <a:endParaRPr lang="fr-FR" dirty="0"/>
          </a:p>
        </p:txBody>
      </p:sp>
      <p:grpSp>
        <p:nvGrpSpPr>
          <p:cNvPr id="60" name="object 2"/>
          <p:cNvGrpSpPr/>
          <p:nvPr/>
        </p:nvGrpSpPr>
        <p:grpSpPr>
          <a:xfrm>
            <a:off x="5627622" y="73958"/>
            <a:ext cx="5906481" cy="4041150"/>
            <a:chOff x="0" y="1603883"/>
            <a:chExt cx="7560309" cy="7484745"/>
          </a:xfrm>
        </p:grpSpPr>
        <p:sp>
          <p:nvSpPr>
            <p:cNvPr id="61" name="object 3"/>
            <p:cNvSpPr/>
            <p:nvPr/>
          </p:nvSpPr>
          <p:spPr>
            <a:xfrm>
              <a:off x="0" y="1603882"/>
              <a:ext cx="7560309" cy="7484109"/>
            </a:xfrm>
            <a:custGeom>
              <a:avLst/>
              <a:gdLst/>
              <a:ahLst/>
              <a:cxnLst/>
              <a:rect l="l" t="t" r="r" b="b"/>
              <a:pathLst>
                <a:path w="7560309" h="7484109">
                  <a:moveTo>
                    <a:pt x="7560005" y="0"/>
                  </a:moveTo>
                  <a:lnTo>
                    <a:pt x="0" y="0"/>
                  </a:lnTo>
                  <a:lnTo>
                    <a:pt x="0" y="7481570"/>
                  </a:lnTo>
                  <a:lnTo>
                    <a:pt x="0" y="7484110"/>
                  </a:lnTo>
                  <a:lnTo>
                    <a:pt x="7556970" y="7484110"/>
                  </a:lnTo>
                  <a:lnTo>
                    <a:pt x="7556970" y="7481570"/>
                  </a:lnTo>
                  <a:lnTo>
                    <a:pt x="7560005" y="7481570"/>
                  </a:lnTo>
                  <a:lnTo>
                    <a:pt x="7560005" y="0"/>
                  </a:lnTo>
                  <a:close/>
                </a:path>
              </a:pathLst>
            </a:custGeom>
            <a:solidFill>
              <a:srgbClr val="A5ADBD"/>
            </a:solidFill>
          </p:spPr>
          <p:txBody>
            <a:bodyPr wrap="square" lIns="0" tIns="0" rIns="0" bIns="0" rtlCol="0"/>
            <a:lstStyle/>
            <a:p>
              <a:endParaRPr/>
            </a:p>
          </p:txBody>
        </p:sp>
        <p:sp>
          <p:nvSpPr>
            <p:cNvPr id="62" name="object 4"/>
            <p:cNvSpPr/>
            <p:nvPr/>
          </p:nvSpPr>
          <p:spPr>
            <a:xfrm>
              <a:off x="0" y="2123999"/>
              <a:ext cx="6964197" cy="6964197"/>
            </a:xfrm>
            <a:prstGeom prst="rect">
              <a:avLst/>
            </a:prstGeom>
            <a:blipFill>
              <a:blip r:embed="rId4" cstate="print"/>
              <a:stretch>
                <a:fillRect/>
              </a:stretch>
            </a:blipFill>
          </p:spPr>
          <p:txBody>
            <a:bodyPr wrap="square" lIns="0" tIns="0" rIns="0" bIns="0" rtlCol="0"/>
            <a:lstStyle/>
            <a:p>
              <a:endParaRPr/>
            </a:p>
          </p:txBody>
        </p:sp>
        <p:sp>
          <p:nvSpPr>
            <p:cNvPr id="63" name="object 5"/>
            <p:cNvSpPr/>
            <p:nvPr/>
          </p:nvSpPr>
          <p:spPr>
            <a:xfrm>
              <a:off x="0" y="6949795"/>
              <a:ext cx="4345940" cy="1069340"/>
            </a:xfrm>
            <a:custGeom>
              <a:avLst/>
              <a:gdLst/>
              <a:ahLst/>
              <a:cxnLst/>
              <a:rect l="l" t="t" r="r" b="b"/>
              <a:pathLst>
                <a:path w="4345940" h="1069340">
                  <a:moveTo>
                    <a:pt x="4323130" y="0"/>
                  </a:moveTo>
                  <a:lnTo>
                    <a:pt x="0" y="0"/>
                  </a:lnTo>
                  <a:lnTo>
                    <a:pt x="0" y="1069200"/>
                  </a:lnTo>
                  <a:lnTo>
                    <a:pt x="3933964" y="1069200"/>
                  </a:lnTo>
                  <a:lnTo>
                    <a:pt x="3949727" y="1068778"/>
                  </a:lnTo>
                  <a:lnTo>
                    <a:pt x="4340301" y="27000"/>
                  </a:lnTo>
                  <a:lnTo>
                    <a:pt x="4345562" y="11390"/>
                  </a:lnTo>
                  <a:lnTo>
                    <a:pt x="4345527" y="3375"/>
                  </a:lnTo>
                  <a:lnTo>
                    <a:pt x="4338586" y="421"/>
                  </a:lnTo>
                  <a:lnTo>
                    <a:pt x="4323130" y="0"/>
                  </a:lnTo>
                  <a:close/>
                </a:path>
              </a:pathLst>
            </a:custGeom>
            <a:solidFill>
              <a:srgbClr val="FFFFFF">
                <a:alpha val="75000"/>
              </a:srgbClr>
            </a:solidFill>
          </p:spPr>
          <p:txBody>
            <a:bodyPr wrap="square" lIns="0" tIns="0" rIns="0" bIns="0" rtlCol="0"/>
            <a:lstStyle/>
            <a:p>
              <a:endParaRPr/>
            </a:p>
          </p:txBody>
        </p:sp>
        <p:sp>
          <p:nvSpPr>
            <p:cNvPr id="64" name="object 6"/>
            <p:cNvSpPr/>
            <p:nvPr/>
          </p:nvSpPr>
          <p:spPr>
            <a:xfrm>
              <a:off x="4349793" y="4276801"/>
              <a:ext cx="3210200" cy="2672994"/>
            </a:xfrm>
            <a:prstGeom prst="rect">
              <a:avLst/>
            </a:prstGeom>
            <a:blipFill>
              <a:blip r:embed="rId5" cstate="print"/>
              <a:stretch>
                <a:fillRect/>
              </a:stretch>
            </a:blipFill>
          </p:spPr>
          <p:txBody>
            <a:bodyPr wrap="square" lIns="0" tIns="0" rIns="0" bIns="0" rtlCol="0"/>
            <a:lstStyle/>
            <a:p>
              <a:endParaRPr/>
            </a:p>
          </p:txBody>
        </p:sp>
      </p:grpSp>
      <p:sp>
        <p:nvSpPr>
          <p:cNvPr id="65" name="Rectangle 64">
            <a:extLst>
              <a:ext uri="{FF2B5EF4-FFF2-40B4-BE49-F238E27FC236}">
                <a16:creationId xmlns="" xmlns:a16="http://schemas.microsoft.com/office/drawing/2014/main" id="{AC6A4160-8BE0-4F42-8528-A692DB7BDCCE}"/>
              </a:ext>
            </a:extLst>
          </p:cNvPr>
          <p:cNvSpPr/>
          <p:nvPr/>
        </p:nvSpPr>
        <p:spPr>
          <a:xfrm>
            <a:off x="304799" y="3141132"/>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RIGIDES &amp; SOUPLES</a:t>
            </a:r>
            <a:endParaRPr lang="fr-FR" noProof="1">
              <a:solidFill>
                <a:schemeClr val="tx1">
                  <a:lumMod val="75000"/>
                  <a:lumOff val="25000"/>
                </a:schemeClr>
              </a:solidFill>
            </a:endParaRPr>
          </a:p>
        </p:txBody>
      </p:sp>
      <p:sp>
        <p:nvSpPr>
          <p:cNvPr id="66" name="object 5"/>
          <p:cNvSpPr/>
          <p:nvPr/>
        </p:nvSpPr>
        <p:spPr>
          <a:xfrm>
            <a:off x="10022845" y="1785734"/>
            <a:ext cx="899998" cy="808253"/>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4296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291974D-94F5-468A-87AC-B7EFF95696CC}"/>
              </a:ext>
            </a:extLst>
          </p:cNvPr>
          <p:cNvSpPr/>
          <p:nvPr/>
        </p:nvSpPr>
        <p:spPr>
          <a:xfrm>
            <a:off x="-57150" y="1170837"/>
            <a:ext cx="12192000" cy="5295901"/>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fr-FR" dirty="0">
              <a:solidFill>
                <a:srgbClr val="333333"/>
              </a:solidFill>
              <a:latin typeface="Source Sans Pro"/>
            </a:endParaRPr>
          </a:p>
        </p:txBody>
      </p:sp>
      <p:sp>
        <p:nvSpPr>
          <p:cNvPr id="2" name="Titre 1">
            <a:extLst>
              <a:ext uri="{FF2B5EF4-FFF2-40B4-BE49-F238E27FC236}">
                <a16:creationId xmlns="" xmlns:a16="http://schemas.microsoft.com/office/drawing/2014/main" id="{CA98AD67-5AA4-441A-BB82-472C288413F8}"/>
              </a:ext>
            </a:extLst>
          </p:cNvPr>
          <p:cNvSpPr>
            <a:spLocks noGrp="1"/>
          </p:cNvSpPr>
          <p:nvPr>
            <p:ph type="title"/>
          </p:nvPr>
        </p:nvSpPr>
        <p:spPr>
          <a:xfrm>
            <a:off x="6758826" y="273439"/>
            <a:ext cx="4929188" cy="498598"/>
          </a:xfrm>
        </p:spPr>
        <p:txBody>
          <a:bodyPr rtlCol="0"/>
          <a:lstStyle/>
          <a:p>
            <a:pPr rtl="0"/>
            <a:r>
              <a:rPr lang="fr-FR" noProof="1"/>
              <a:t>Nos produits  : </a:t>
            </a:r>
          </a:p>
        </p:txBody>
      </p:sp>
      <p:sp>
        <p:nvSpPr>
          <p:cNvPr id="4" name="Espace réservé du numéro de diapositive 3">
            <a:extLst>
              <a:ext uri="{FF2B5EF4-FFF2-40B4-BE49-F238E27FC236}">
                <a16:creationId xmlns="" xmlns:a16="http://schemas.microsoft.com/office/drawing/2014/main" id="{FF6CA378-A42F-4D9C-A19A-0115D50F38CC}"/>
              </a:ext>
            </a:extLst>
          </p:cNvPr>
          <p:cNvSpPr>
            <a:spLocks noGrp="1"/>
          </p:cNvSpPr>
          <p:nvPr>
            <p:ph type="sldNum" sz="quarter" idx="12"/>
          </p:nvPr>
        </p:nvSpPr>
        <p:spPr/>
        <p:txBody>
          <a:bodyPr rtlCol="0"/>
          <a:lstStyle/>
          <a:p>
            <a:pPr rtl="0"/>
            <a:fld id="{0FD50806-BABF-4915-9689-3B9956D1C75C}" type="slidenum">
              <a:rPr lang="fr-FR" noProof="1" dirty="0" smtClean="0"/>
              <a:pPr rtl="0"/>
              <a:t>6</a:t>
            </a:fld>
            <a:endParaRPr lang="fr-FR" noProof="1"/>
          </a:p>
        </p:txBody>
      </p:sp>
      <p:grpSp>
        <p:nvGrpSpPr>
          <p:cNvPr id="45" name="Groupe 44">
            <a:extLst>
              <a:ext uri="{FF2B5EF4-FFF2-40B4-BE49-F238E27FC236}">
                <a16:creationId xmlns="" xmlns:a16="http://schemas.microsoft.com/office/drawing/2014/main" id="{82DC834D-A801-489D-B18E-A3C9646F4D2E}"/>
              </a:ext>
              <a:ext uri="{C183D7F6-B498-43B3-948B-1728B52AA6E4}">
                <adec:decorative xmlns="" xmlns:adec="http://schemas.microsoft.com/office/drawing/2017/decorative" val="1"/>
              </a:ext>
            </a:extLst>
          </p:cNvPr>
          <p:cNvGrpSpPr/>
          <p:nvPr/>
        </p:nvGrpSpPr>
        <p:grpSpPr>
          <a:xfrm>
            <a:off x="7844110" y="1240432"/>
            <a:ext cx="3419021" cy="2199502"/>
            <a:chOff x="304800" y="1577182"/>
            <a:chExt cx="3419021" cy="2199502"/>
          </a:xfrm>
          <a:effectLst>
            <a:outerShdw blurRad="50800" dist="38100" dir="5400000" algn="t" rotWithShape="0">
              <a:prstClr val="black">
                <a:alpha val="20000"/>
              </a:prstClr>
            </a:outerShdw>
          </a:effectLst>
        </p:grpSpPr>
        <p:sp>
          <p:nvSpPr>
            <p:cNvPr id="46" name="Rectangle 45">
              <a:extLst>
                <a:ext uri="{FF2B5EF4-FFF2-40B4-BE49-F238E27FC236}">
                  <a16:creationId xmlns="" xmlns:a16="http://schemas.microsoft.com/office/drawing/2014/main" id="{0A0A31DB-DD27-4F64-AB8C-EC7887B70CFD}"/>
                </a:ext>
              </a:extLst>
            </p:cNvPr>
            <p:cNvSpPr/>
            <p:nvPr/>
          </p:nvSpPr>
          <p:spPr>
            <a:xfrm>
              <a:off x="304800" y="1577182"/>
              <a:ext cx="3419021" cy="17954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r>
                <a:rPr lang="fr-FR" sz="3600" b="1" noProof="1" smtClean="0">
                  <a:latin typeface="+mj-lt"/>
                </a:rPr>
                <a:t>INUSTRIELS</a:t>
              </a:r>
              <a:endParaRPr lang="fr-FR" sz="3600" b="1" noProof="1">
                <a:latin typeface="+mj-lt"/>
              </a:endParaRPr>
            </a:p>
          </p:txBody>
        </p:sp>
        <p:sp>
          <p:nvSpPr>
            <p:cNvPr id="47" name="Rectangle 46">
              <a:extLst>
                <a:ext uri="{FF2B5EF4-FFF2-40B4-BE49-F238E27FC236}">
                  <a16:creationId xmlns="" xmlns:a16="http://schemas.microsoft.com/office/drawing/2014/main" id="{AC6A4160-8BE0-4F42-8528-A692DB7BDCCE}"/>
                </a:ext>
              </a:extLst>
            </p:cNvPr>
            <p:cNvSpPr/>
            <p:nvPr/>
          </p:nvSpPr>
          <p:spPr>
            <a:xfrm>
              <a:off x="304800" y="3357584"/>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R.S Armés &amp; non armés</a:t>
              </a:r>
              <a:endParaRPr lang="fr-FR" noProof="1">
                <a:solidFill>
                  <a:schemeClr val="tx1">
                    <a:lumMod val="75000"/>
                    <a:lumOff val="25000"/>
                  </a:schemeClr>
                </a:solidFill>
              </a:endParaRPr>
            </a:p>
          </p:txBody>
        </p:sp>
      </p:grpSp>
      <p:sp>
        <p:nvSpPr>
          <p:cNvPr id="48" name="Ovale 47">
            <a:extLst>
              <a:ext uri="{FF2B5EF4-FFF2-40B4-BE49-F238E27FC236}">
                <a16:creationId xmlns="" xmlns:a16="http://schemas.microsoft.com/office/drawing/2014/main" id="{151F8D54-5195-4686-B421-E1F7E4D42652}"/>
              </a:ext>
              <a:ext uri="{C183D7F6-B498-43B3-948B-1728B52AA6E4}">
                <adec:decorative xmlns="" xmlns:adec="http://schemas.microsoft.com/office/drawing/2017/decorative" val="1"/>
              </a:ext>
            </a:extLst>
          </p:cNvPr>
          <p:cNvSpPr/>
          <p:nvPr/>
        </p:nvSpPr>
        <p:spPr>
          <a:xfrm>
            <a:off x="9223420" y="1270622"/>
            <a:ext cx="657225" cy="657225"/>
          </a:xfrm>
          <a:prstGeom prst="ellipse">
            <a:avLst/>
          </a:prstGeom>
          <a:solidFill>
            <a:srgbClr val="404040"/>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pSp>
        <p:nvGrpSpPr>
          <p:cNvPr id="82" name="Groupe 81" descr="Ceci est une icône représentant une caisse enregistreuse.">
            <a:extLst>
              <a:ext uri="{FF2B5EF4-FFF2-40B4-BE49-F238E27FC236}">
                <a16:creationId xmlns="" xmlns:a16="http://schemas.microsoft.com/office/drawing/2014/main" id="{B98E995E-9B1D-4A56-ACB0-682E15B8ABE6}"/>
              </a:ext>
            </a:extLst>
          </p:cNvPr>
          <p:cNvGrpSpPr/>
          <p:nvPr/>
        </p:nvGrpSpPr>
        <p:grpSpPr>
          <a:xfrm>
            <a:off x="9408363" y="1455565"/>
            <a:ext cx="287338" cy="287338"/>
            <a:chOff x="304800" y="771525"/>
            <a:chExt cx="287338" cy="287338"/>
          </a:xfrm>
          <a:solidFill>
            <a:schemeClr val="bg1"/>
          </a:solidFill>
        </p:grpSpPr>
        <p:sp>
          <p:nvSpPr>
            <p:cNvPr id="83" name="Forme libre 321">
              <a:extLst>
                <a:ext uri="{FF2B5EF4-FFF2-40B4-BE49-F238E27FC236}">
                  <a16:creationId xmlns="" xmlns:a16="http://schemas.microsoft.com/office/drawing/2014/main" id="{F92A0E3D-9293-4005-9591-93C80117F133}"/>
                </a:ext>
              </a:extLst>
            </p:cNvPr>
            <p:cNvSpPr>
              <a:spLocks noEditPoints="1"/>
            </p:cNvSpPr>
            <p:nvPr/>
          </p:nvSpPr>
          <p:spPr bwMode="auto">
            <a:xfrm>
              <a:off x="306388" y="923925"/>
              <a:ext cx="284163" cy="68263"/>
            </a:xfrm>
            <a:custGeom>
              <a:avLst/>
              <a:gdLst>
                <a:gd name="T0" fmla="*/ 694 w 895"/>
                <a:gd name="T1" fmla="*/ 159 h 211"/>
                <a:gd name="T2" fmla="*/ 657 w 895"/>
                <a:gd name="T3" fmla="*/ 159 h 211"/>
                <a:gd name="T4" fmla="*/ 657 w 895"/>
                <a:gd name="T5" fmla="*/ 122 h 211"/>
                <a:gd name="T6" fmla="*/ 694 w 895"/>
                <a:gd name="T7" fmla="*/ 122 h 211"/>
                <a:gd name="T8" fmla="*/ 694 w 895"/>
                <a:gd name="T9" fmla="*/ 159 h 211"/>
                <a:gd name="T10" fmla="*/ 637 w 895"/>
                <a:gd name="T11" fmla="*/ 103 h 211"/>
                <a:gd name="T12" fmla="*/ 600 w 895"/>
                <a:gd name="T13" fmla="*/ 103 h 211"/>
                <a:gd name="T14" fmla="*/ 600 w 895"/>
                <a:gd name="T15" fmla="*/ 65 h 211"/>
                <a:gd name="T16" fmla="*/ 637 w 895"/>
                <a:gd name="T17" fmla="*/ 65 h 211"/>
                <a:gd name="T18" fmla="*/ 637 w 895"/>
                <a:gd name="T19" fmla="*/ 103 h 211"/>
                <a:gd name="T20" fmla="*/ 581 w 895"/>
                <a:gd name="T21" fmla="*/ 159 h 211"/>
                <a:gd name="T22" fmla="*/ 543 w 895"/>
                <a:gd name="T23" fmla="*/ 159 h 211"/>
                <a:gd name="T24" fmla="*/ 543 w 895"/>
                <a:gd name="T25" fmla="*/ 122 h 211"/>
                <a:gd name="T26" fmla="*/ 581 w 895"/>
                <a:gd name="T27" fmla="*/ 122 h 211"/>
                <a:gd name="T28" fmla="*/ 581 w 895"/>
                <a:gd name="T29" fmla="*/ 159 h 211"/>
                <a:gd name="T30" fmla="*/ 524 w 895"/>
                <a:gd name="T31" fmla="*/ 103 h 211"/>
                <a:gd name="T32" fmla="*/ 485 w 895"/>
                <a:gd name="T33" fmla="*/ 103 h 211"/>
                <a:gd name="T34" fmla="*/ 485 w 895"/>
                <a:gd name="T35" fmla="*/ 65 h 211"/>
                <a:gd name="T36" fmla="*/ 524 w 895"/>
                <a:gd name="T37" fmla="*/ 65 h 211"/>
                <a:gd name="T38" fmla="*/ 524 w 895"/>
                <a:gd name="T39" fmla="*/ 103 h 211"/>
                <a:gd name="T40" fmla="*/ 467 w 895"/>
                <a:gd name="T41" fmla="*/ 159 h 211"/>
                <a:gd name="T42" fmla="*/ 428 w 895"/>
                <a:gd name="T43" fmla="*/ 159 h 211"/>
                <a:gd name="T44" fmla="*/ 428 w 895"/>
                <a:gd name="T45" fmla="*/ 122 h 211"/>
                <a:gd name="T46" fmla="*/ 467 w 895"/>
                <a:gd name="T47" fmla="*/ 122 h 211"/>
                <a:gd name="T48" fmla="*/ 467 w 895"/>
                <a:gd name="T49" fmla="*/ 159 h 211"/>
                <a:gd name="T50" fmla="*/ 410 w 895"/>
                <a:gd name="T51" fmla="*/ 103 h 211"/>
                <a:gd name="T52" fmla="*/ 371 w 895"/>
                <a:gd name="T53" fmla="*/ 103 h 211"/>
                <a:gd name="T54" fmla="*/ 371 w 895"/>
                <a:gd name="T55" fmla="*/ 65 h 211"/>
                <a:gd name="T56" fmla="*/ 410 w 895"/>
                <a:gd name="T57" fmla="*/ 65 h 211"/>
                <a:gd name="T58" fmla="*/ 410 w 895"/>
                <a:gd name="T59" fmla="*/ 103 h 211"/>
                <a:gd name="T60" fmla="*/ 353 w 895"/>
                <a:gd name="T61" fmla="*/ 159 h 211"/>
                <a:gd name="T62" fmla="*/ 315 w 895"/>
                <a:gd name="T63" fmla="*/ 159 h 211"/>
                <a:gd name="T64" fmla="*/ 315 w 895"/>
                <a:gd name="T65" fmla="*/ 122 h 211"/>
                <a:gd name="T66" fmla="*/ 353 w 895"/>
                <a:gd name="T67" fmla="*/ 122 h 211"/>
                <a:gd name="T68" fmla="*/ 353 w 895"/>
                <a:gd name="T69" fmla="*/ 159 h 211"/>
                <a:gd name="T70" fmla="*/ 295 w 895"/>
                <a:gd name="T71" fmla="*/ 103 h 211"/>
                <a:gd name="T72" fmla="*/ 258 w 895"/>
                <a:gd name="T73" fmla="*/ 103 h 211"/>
                <a:gd name="T74" fmla="*/ 258 w 895"/>
                <a:gd name="T75" fmla="*/ 65 h 211"/>
                <a:gd name="T76" fmla="*/ 295 w 895"/>
                <a:gd name="T77" fmla="*/ 65 h 211"/>
                <a:gd name="T78" fmla="*/ 295 w 895"/>
                <a:gd name="T79" fmla="*/ 103 h 211"/>
                <a:gd name="T80" fmla="*/ 238 w 895"/>
                <a:gd name="T81" fmla="*/ 159 h 211"/>
                <a:gd name="T82" fmla="*/ 201 w 895"/>
                <a:gd name="T83" fmla="*/ 159 h 211"/>
                <a:gd name="T84" fmla="*/ 201 w 895"/>
                <a:gd name="T85" fmla="*/ 122 h 211"/>
                <a:gd name="T86" fmla="*/ 238 w 895"/>
                <a:gd name="T87" fmla="*/ 122 h 211"/>
                <a:gd name="T88" fmla="*/ 238 w 895"/>
                <a:gd name="T89" fmla="*/ 159 h 211"/>
                <a:gd name="T90" fmla="*/ 815 w 895"/>
                <a:gd name="T91" fmla="*/ 0 h 211"/>
                <a:gd name="T92" fmla="*/ 80 w 895"/>
                <a:gd name="T93" fmla="*/ 0 h 211"/>
                <a:gd name="T94" fmla="*/ 0 w 895"/>
                <a:gd name="T95" fmla="*/ 211 h 211"/>
                <a:gd name="T96" fmla="*/ 895 w 895"/>
                <a:gd name="T97" fmla="*/ 211 h 211"/>
                <a:gd name="T98" fmla="*/ 815 w 895"/>
                <a:gd name="T9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5" h="211">
                  <a:moveTo>
                    <a:pt x="694" y="159"/>
                  </a:moveTo>
                  <a:lnTo>
                    <a:pt x="657" y="159"/>
                  </a:lnTo>
                  <a:lnTo>
                    <a:pt x="657" y="122"/>
                  </a:lnTo>
                  <a:lnTo>
                    <a:pt x="694" y="122"/>
                  </a:lnTo>
                  <a:lnTo>
                    <a:pt x="694" y="159"/>
                  </a:lnTo>
                  <a:close/>
                  <a:moveTo>
                    <a:pt x="637" y="103"/>
                  </a:moveTo>
                  <a:lnTo>
                    <a:pt x="600" y="103"/>
                  </a:lnTo>
                  <a:lnTo>
                    <a:pt x="600" y="65"/>
                  </a:lnTo>
                  <a:lnTo>
                    <a:pt x="637" y="65"/>
                  </a:lnTo>
                  <a:lnTo>
                    <a:pt x="637" y="103"/>
                  </a:lnTo>
                  <a:close/>
                  <a:moveTo>
                    <a:pt x="581" y="159"/>
                  </a:moveTo>
                  <a:lnTo>
                    <a:pt x="543" y="159"/>
                  </a:lnTo>
                  <a:lnTo>
                    <a:pt x="543" y="122"/>
                  </a:lnTo>
                  <a:lnTo>
                    <a:pt x="581" y="122"/>
                  </a:lnTo>
                  <a:lnTo>
                    <a:pt x="581" y="159"/>
                  </a:lnTo>
                  <a:close/>
                  <a:moveTo>
                    <a:pt x="524" y="103"/>
                  </a:moveTo>
                  <a:lnTo>
                    <a:pt x="485" y="103"/>
                  </a:lnTo>
                  <a:lnTo>
                    <a:pt x="485" y="65"/>
                  </a:lnTo>
                  <a:lnTo>
                    <a:pt x="524" y="65"/>
                  </a:lnTo>
                  <a:lnTo>
                    <a:pt x="524" y="103"/>
                  </a:lnTo>
                  <a:close/>
                  <a:moveTo>
                    <a:pt x="467" y="159"/>
                  </a:moveTo>
                  <a:lnTo>
                    <a:pt x="428" y="159"/>
                  </a:lnTo>
                  <a:lnTo>
                    <a:pt x="428" y="122"/>
                  </a:lnTo>
                  <a:lnTo>
                    <a:pt x="467" y="122"/>
                  </a:lnTo>
                  <a:lnTo>
                    <a:pt x="467" y="159"/>
                  </a:lnTo>
                  <a:close/>
                  <a:moveTo>
                    <a:pt x="410" y="103"/>
                  </a:moveTo>
                  <a:lnTo>
                    <a:pt x="371" y="103"/>
                  </a:lnTo>
                  <a:lnTo>
                    <a:pt x="371" y="65"/>
                  </a:lnTo>
                  <a:lnTo>
                    <a:pt x="410" y="65"/>
                  </a:lnTo>
                  <a:lnTo>
                    <a:pt x="410" y="103"/>
                  </a:lnTo>
                  <a:close/>
                  <a:moveTo>
                    <a:pt x="353" y="159"/>
                  </a:moveTo>
                  <a:lnTo>
                    <a:pt x="315" y="159"/>
                  </a:lnTo>
                  <a:lnTo>
                    <a:pt x="315" y="122"/>
                  </a:lnTo>
                  <a:lnTo>
                    <a:pt x="353" y="122"/>
                  </a:lnTo>
                  <a:lnTo>
                    <a:pt x="353" y="159"/>
                  </a:lnTo>
                  <a:close/>
                  <a:moveTo>
                    <a:pt x="295" y="103"/>
                  </a:moveTo>
                  <a:lnTo>
                    <a:pt x="258" y="103"/>
                  </a:lnTo>
                  <a:lnTo>
                    <a:pt x="258" y="65"/>
                  </a:lnTo>
                  <a:lnTo>
                    <a:pt x="295" y="65"/>
                  </a:lnTo>
                  <a:lnTo>
                    <a:pt x="295" y="103"/>
                  </a:lnTo>
                  <a:close/>
                  <a:moveTo>
                    <a:pt x="238" y="159"/>
                  </a:moveTo>
                  <a:lnTo>
                    <a:pt x="201" y="159"/>
                  </a:lnTo>
                  <a:lnTo>
                    <a:pt x="201" y="122"/>
                  </a:lnTo>
                  <a:lnTo>
                    <a:pt x="238" y="122"/>
                  </a:lnTo>
                  <a:lnTo>
                    <a:pt x="238" y="159"/>
                  </a:lnTo>
                  <a:close/>
                  <a:moveTo>
                    <a:pt x="815" y="0"/>
                  </a:moveTo>
                  <a:lnTo>
                    <a:pt x="80" y="0"/>
                  </a:lnTo>
                  <a:lnTo>
                    <a:pt x="0" y="211"/>
                  </a:lnTo>
                  <a:lnTo>
                    <a:pt x="895" y="211"/>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84" name="Forme libre 322">
              <a:extLst>
                <a:ext uri="{FF2B5EF4-FFF2-40B4-BE49-F238E27FC236}">
                  <a16:creationId xmlns="" xmlns:a16="http://schemas.microsoft.com/office/drawing/2014/main" id="{5E64CAF0-0E1E-4978-B131-81EF0ABB8DA8}"/>
                </a:ext>
              </a:extLst>
            </p:cNvPr>
            <p:cNvSpPr>
              <a:spLocks noEditPoints="1"/>
            </p:cNvSpPr>
            <p:nvPr/>
          </p:nvSpPr>
          <p:spPr bwMode="auto">
            <a:xfrm>
              <a:off x="304800" y="1001713"/>
              <a:ext cx="287338" cy="57150"/>
            </a:xfrm>
            <a:custGeom>
              <a:avLst/>
              <a:gdLst>
                <a:gd name="T0" fmla="*/ 572 w 903"/>
                <a:gd name="T1" fmla="*/ 78 h 180"/>
                <a:gd name="T2" fmla="*/ 569 w 903"/>
                <a:gd name="T3" fmla="*/ 84 h 180"/>
                <a:gd name="T4" fmla="*/ 565 w 903"/>
                <a:gd name="T5" fmla="*/ 88 h 180"/>
                <a:gd name="T6" fmla="*/ 560 w 903"/>
                <a:gd name="T7" fmla="*/ 90 h 180"/>
                <a:gd name="T8" fmla="*/ 554 w 903"/>
                <a:gd name="T9" fmla="*/ 90 h 180"/>
                <a:gd name="T10" fmla="*/ 548 w 903"/>
                <a:gd name="T11" fmla="*/ 88 h 180"/>
                <a:gd name="T12" fmla="*/ 545 w 903"/>
                <a:gd name="T13" fmla="*/ 84 h 180"/>
                <a:gd name="T14" fmla="*/ 543 w 903"/>
                <a:gd name="T15" fmla="*/ 78 h 180"/>
                <a:gd name="T16" fmla="*/ 542 w 903"/>
                <a:gd name="T17" fmla="*/ 60 h 180"/>
                <a:gd name="T18" fmla="*/ 331 w 903"/>
                <a:gd name="T19" fmla="*/ 75 h 180"/>
                <a:gd name="T20" fmla="*/ 330 w 903"/>
                <a:gd name="T21" fmla="*/ 80 h 180"/>
                <a:gd name="T22" fmla="*/ 327 w 903"/>
                <a:gd name="T23" fmla="*/ 86 h 180"/>
                <a:gd name="T24" fmla="*/ 322 w 903"/>
                <a:gd name="T25" fmla="*/ 89 h 180"/>
                <a:gd name="T26" fmla="*/ 316 w 903"/>
                <a:gd name="T27" fmla="*/ 90 h 180"/>
                <a:gd name="T28" fmla="*/ 310 w 903"/>
                <a:gd name="T29" fmla="*/ 89 h 180"/>
                <a:gd name="T30" fmla="*/ 306 w 903"/>
                <a:gd name="T31" fmla="*/ 86 h 180"/>
                <a:gd name="T32" fmla="*/ 302 w 903"/>
                <a:gd name="T33" fmla="*/ 80 h 180"/>
                <a:gd name="T34" fmla="*/ 301 w 903"/>
                <a:gd name="T35" fmla="*/ 75 h 180"/>
                <a:gd name="T36" fmla="*/ 301 w 903"/>
                <a:gd name="T37" fmla="*/ 42 h 180"/>
                <a:gd name="T38" fmla="*/ 304 w 903"/>
                <a:gd name="T39" fmla="*/ 36 h 180"/>
                <a:gd name="T40" fmla="*/ 308 w 903"/>
                <a:gd name="T41" fmla="*/ 32 h 180"/>
                <a:gd name="T42" fmla="*/ 313 w 903"/>
                <a:gd name="T43" fmla="*/ 30 h 180"/>
                <a:gd name="T44" fmla="*/ 557 w 903"/>
                <a:gd name="T45" fmla="*/ 30 h 180"/>
                <a:gd name="T46" fmla="*/ 563 w 903"/>
                <a:gd name="T47" fmla="*/ 31 h 180"/>
                <a:gd name="T48" fmla="*/ 567 w 903"/>
                <a:gd name="T49" fmla="*/ 34 h 180"/>
                <a:gd name="T50" fmla="*/ 571 w 903"/>
                <a:gd name="T51" fmla="*/ 39 h 180"/>
                <a:gd name="T52" fmla="*/ 572 w 903"/>
                <a:gd name="T53" fmla="*/ 45 h 180"/>
                <a:gd name="T54" fmla="*/ 0 w 903"/>
                <a:gd name="T55" fmla="*/ 0 h 180"/>
                <a:gd name="T56" fmla="*/ 0 w 903"/>
                <a:gd name="T57" fmla="*/ 168 h 180"/>
                <a:gd name="T58" fmla="*/ 2 w 903"/>
                <a:gd name="T59" fmla="*/ 174 h 180"/>
                <a:gd name="T60" fmla="*/ 6 w 903"/>
                <a:gd name="T61" fmla="*/ 178 h 180"/>
                <a:gd name="T62" fmla="*/ 12 w 903"/>
                <a:gd name="T63" fmla="*/ 180 h 180"/>
                <a:gd name="T64" fmla="*/ 888 w 903"/>
                <a:gd name="T65" fmla="*/ 180 h 180"/>
                <a:gd name="T66" fmla="*/ 894 w 903"/>
                <a:gd name="T67" fmla="*/ 179 h 180"/>
                <a:gd name="T68" fmla="*/ 899 w 903"/>
                <a:gd name="T69" fmla="*/ 176 h 180"/>
                <a:gd name="T70" fmla="*/ 902 w 903"/>
                <a:gd name="T71" fmla="*/ 172 h 180"/>
                <a:gd name="T72" fmla="*/ 903 w 903"/>
                <a:gd name="T73" fmla="*/ 165 h 180"/>
                <a:gd name="T74" fmla="*/ 0 w 903"/>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3" h="180">
                  <a:moveTo>
                    <a:pt x="572" y="75"/>
                  </a:moveTo>
                  <a:lnTo>
                    <a:pt x="572" y="78"/>
                  </a:lnTo>
                  <a:lnTo>
                    <a:pt x="571" y="80"/>
                  </a:lnTo>
                  <a:lnTo>
                    <a:pt x="569" y="84"/>
                  </a:lnTo>
                  <a:lnTo>
                    <a:pt x="567" y="86"/>
                  </a:lnTo>
                  <a:lnTo>
                    <a:pt x="565" y="88"/>
                  </a:lnTo>
                  <a:lnTo>
                    <a:pt x="563" y="89"/>
                  </a:lnTo>
                  <a:lnTo>
                    <a:pt x="560" y="90"/>
                  </a:lnTo>
                  <a:lnTo>
                    <a:pt x="557" y="90"/>
                  </a:lnTo>
                  <a:lnTo>
                    <a:pt x="554" y="90"/>
                  </a:lnTo>
                  <a:lnTo>
                    <a:pt x="551" y="89"/>
                  </a:lnTo>
                  <a:lnTo>
                    <a:pt x="548" y="88"/>
                  </a:lnTo>
                  <a:lnTo>
                    <a:pt x="546" y="86"/>
                  </a:lnTo>
                  <a:lnTo>
                    <a:pt x="545" y="84"/>
                  </a:lnTo>
                  <a:lnTo>
                    <a:pt x="543" y="80"/>
                  </a:lnTo>
                  <a:lnTo>
                    <a:pt x="543" y="78"/>
                  </a:lnTo>
                  <a:lnTo>
                    <a:pt x="542" y="75"/>
                  </a:lnTo>
                  <a:lnTo>
                    <a:pt x="542" y="60"/>
                  </a:lnTo>
                  <a:lnTo>
                    <a:pt x="331" y="60"/>
                  </a:lnTo>
                  <a:lnTo>
                    <a:pt x="331" y="75"/>
                  </a:lnTo>
                  <a:lnTo>
                    <a:pt x="331" y="78"/>
                  </a:lnTo>
                  <a:lnTo>
                    <a:pt x="330" y="80"/>
                  </a:lnTo>
                  <a:lnTo>
                    <a:pt x="328" y="84"/>
                  </a:lnTo>
                  <a:lnTo>
                    <a:pt x="327" y="86"/>
                  </a:lnTo>
                  <a:lnTo>
                    <a:pt x="325" y="88"/>
                  </a:lnTo>
                  <a:lnTo>
                    <a:pt x="322" y="89"/>
                  </a:lnTo>
                  <a:lnTo>
                    <a:pt x="320" y="90"/>
                  </a:lnTo>
                  <a:lnTo>
                    <a:pt x="316" y="90"/>
                  </a:lnTo>
                  <a:lnTo>
                    <a:pt x="313" y="90"/>
                  </a:lnTo>
                  <a:lnTo>
                    <a:pt x="310" y="89"/>
                  </a:lnTo>
                  <a:lnTo>
                    <a:pt x="308" y="88"/>
                  </a:lnTo>
                  <a:lnTo>
                    <a:pt x="306" y="86"/>
                  </a:lnTo>
                  <a:lnTo>
                    <a:pt x="304" y="84"/>
                  </a:lnTo>
                  <a:lnTo>
                    <a:pt x="302" y="80"/>
                  </a:lnTo>
                  <a:lnTo>
                    <a:pt x="301" y="78"/>
                  </a:lnTo>
                  <a:lnTo>
                    <a:pt x="301" y="75"/>
                  </a:lnTo>
                  <a:lnTo>
                    <a:pt x="301" y="45"/>
                  </a:lnTo>
                  <a:lnTo>
                    <a:pt x="301" y="42"/>
                  </a:lnTo>
                  <a:lnTo>
                    <a:pt x="302" y="39"/>
                  </a:lnTo>
                  <a:lnTo>
                    <a:pt x="304" y="36"/>
                  </a:lnTo>
                  <a:lnTo>
                    <a:pt x="306" y="34"/>
                  </a:lnTo>
                  <a:lnTo>
                    <a:pt x="308" y="32"/>
                  </a:lnTo>
                  <a:lnTo>
                    <a:pt x="310" y="31"/>
                  </a:lnTo>
                  <a:lnTo>
                    <a:pt x="313" y="30"/>
                  </a:lnTo>
                  <a:lnTo>
                    <a:pt x="316" y="30"/>
                  </a:lnTo>
                  <a:lnTo>
                    <a:pt x="557" y="30"/>
                  </a:lnTo>
                  <a:lnTo>
                    <a:pt x="560" y="30"/>
                  </a:lnTo>
                  <a:lnTo>
                    <a:pt x="563" y="31"/>
                  </a:lnTo>
                  <a:lnTo>
                    <a:pt x="565" y="32"/>
                  </a:lnTo>
                  <a:lnTo>
                    <a:pt x="567" y="34"/>
                  </a:lnTo>
                  <a:lnTo>
                    <a:pt x="569" y="36"/>
                  </a:lnTo>
                  <a:lnTo>
                    <a:pt x="571" y="39"/>
                  </a:lnTo>
                  <a:lnTo>
                    <a:pt x="572" y="42"/>
                  </a:lnTo>
                  <a:lnTo>
                    <a:pt x="572" y="45"/>
                  </a:lnTo>
                  <a:lnTo>
                    <a:pt x="572" y="75"/>
                  </a:lnTo>
                  <a:close/>
                  <a:moveTo>
                    <a:pt x="0" y="0"/>
                  </a:moveTo>
                  <a:lnTo>
                    <a:pt x="0" y="165"/>
                  </a:lnTo>
                  <a:lnTo>
                    <a:pt x="0" y="168"/>
                  </a:lnTo>
                  <a:lnTo>
                    <a:pt x="1" y="172"/>
                  </a:lnTo>
                  <a:lnTo>
                    <a:pt x="2" y="174"/>
                  </a:lnTo>
                  <a:lnTo>
                    <a:pt x="4" y="176"/>
                  </a:lnTo>
                  <a:lnTo>
                    <a:pt x="6" y="178"/>
                  </a:lnTo>
                  <a:lnTo>
                    <a:pt x="10" y="179"/>
                  </a:lnTo>
                  <a:lnTo>
                    <a:pt x="12" y="180"/>
                  </a:lnTo>
                  <a:lnTo>
                    <a:pt x="15" y="180"/>
                  </a:lnTo>
                  <a:lnTo>
                    <a:pt x="888" y="180"/>
                  </a:lnTo>
                  <a:lnTo>
                    <a:pt x="891" y="180"/>
                  </a:lnTo>
                  <a:lnTo>
                    <a:pt x="894" y="179"/>
                  </a:lnTo>
                  <a:lnTo>
                    <a:pt x="897" y="178"/>
                  </a:lnTo>
                  <a:lnTo>
                    <a:pt x="899" y="176"/>
                  </a:lnTo>
                  <a:lnTo>
                    <a:pt x="901" y="174"/>
                  </a:lnTo>
                  <a:lnTo>
                    <a:pt x="902" y="172"/>
                  </a:lnTo>
                  <a:lnTo>
                    <a:pt x="903" y="168"/>
                  </a:lnTo>
                  <a:lnTo>
                    <a:pt x="903" y="165"/>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85" name="Forme libre 323">
              <a:extLst>
                <a:ext uri="{FF2B5EF4-FFF2-40B4-BE49-F238E27FC236}">
                  <a16:creationId xmlns="" xmlns:a16="http://schemas.microsoft.com/office/drawing/2014/main" id="{4F8D27CA-EA67-412D-83F2-F661D003B3C9}"/>
                </a:ext>
              </a:extLst>
            </p:cNvPr>
            <p:cNvSpPr>
              <a:spLocks noEditPoints="1"/>
            </p:cNvSpPr>
            <p:nvPr/>
          </p:nvSpPr>
          <p:spPr bwMode="auto">
            <a:xfrm>
              <a:off x="333375" y="771525"/>
              <a:ext cx="230188" cy="142875"/>
            </a:xfrm>
            <a:custGeom>
              <a:avLst/>
              <a:gdLst>
                <a:gd name="T0" fmla="*/ 448 w 723"/>
                <a:gd name="T1" fmla="*/ 361 h 452"/>
                <a:gd name="T2" fmla="*/ 441 w 723"/>
                <a:gd name="T3" fmla="*/ 357 h 452"/>
                <a:gd name="T4" fmla="*/ 438 w 723"/>
                <a:gd name="T5" fmla="*/ 350 h 452"/>
                <a:gd name="T6" fmla="*/ 438 w 723"/>
                <a:gd name="T7" fmla="*/ 340 h 452"/>
                <a:gd name="T8" fmla="*/ 443 w 723"/>
                <a:gd name="T9" fmla="*/ 334 h 452"/>
                <a:gd name="T10" fmla="*/ 452 w 723"/>
                <a:gd name="T11" fmla="*/ 331 h 452"/>
                <a:gd name="T12" fmla="*/ 608 w 723"/>
                <a:gd name="T13" fmla="*/ 333 h 452"/>
                <a:gd name="T14" fmla="*/ 615 w 723"/>
                <a:gd name="T15" fmla="*/ 338 h 452"/>
                <a:gd name="T16" fmla="*/ 618 w 723"/>
                <a:gd name="T17" fmla="*/ 346 h 452"/>
                <a:gd name="T18" fmla="*/ 615 w 723"/>
                <a:gd name="T19" fmla="*/ 355 h 452"/>
                <a:gd name="T20" fmla="*/ 608 w 723"/>
                <a:gd name="T21" fmla="*/ 360 h 452"/>
                <a:gd name="T22" fmla="*/ 331 w 723"/>
                <a:gd name="T23" fmla="*/ 407 h 452"/>
                <a:gd name="T24" fmla="*/ 329 w 723"/>
                <a:gd name="T25" fmla="*/ 415 h 452"/>
                <a:gd name="T26" fmla="*/ 322 w 723"/>
                <a:gd name="T27" fmla="*/ 420 h 452"/>
                <a:gd name="T28" fmla="*/ 105 w 723"/>
                <a:gd name="T29" fmla="*/ 422 h 452"/>
                <a:gd name="T30" fmla="*/ 98 w 723"/>
                <a:gd name="T31" fmla="*/ 419 h 452"/>
                <a:gd name="T32" fmla="*/ 92 w 723"/>
                <a:gd name="T33" fmla="*/ 412 h 452"/>
                <a:gd name="T34" fmla="*/ 90 w 723"/>
                <a:gd name="T35" fmla="*/ 286 h 452"/>
                <a:gd name="T36" fmla="*/ 93 w 723"/>
                <a:gd name="T37" fmla="*/ 278 h 452"/>
                <a:gd name="T38" fmla="*/ 100 w 723"/>
                <a:gd name="T39" fmla="*/ 272 h 452"/>
                <a:gd name="T40" fmla="*/ 316 w 723"/>
                <a:gd name="T41" fmla="*/ 271 h 452"/>
                <a:gd name="T42" fmla="*/ 325 w 723"/>
                <a:gd name="T43" fmla="*/ 274 h 452"/>
                <a:gd name="T44" fmla="*/ 330 w 723"/>
                <a:gd name="T45" fmla="*/ 280 h 452"/>
                <a:gd name="T46" fmla="*/ 331 w 723"/>
                <a:gd name="T47" fmla="*/ 407 h 452"/>
                <a:gd name="T48" fmla="*/ 722 w 723"/>
                <a:gd name="T49" fmla="*/ 220 h 452"/>
                <a:gd name="T50" fmla="*/ 717 w 723"/>
                <a:gd name="T51" fmla="*/ 213 h 452"/>
                <a:gd name="T52" fmla="*/ 708 w 723"/>
                <a:gd name="T53" fmla="*/ 211 h 452"/>
                <a:gd name="T54" fmla="*/ 678 w 723"/>
                <a:gd name="T55" fmla="*/ 150 h 452"/>
                <a:gd name="T56" fmla="*/ 703 w 723"/>
                <a:gd name="T57" fmla="*/ 143 h 452"/>
                <a:gd name="T58" fmla="*/ 720 w 723"/>
                <a:gd name="T59" fmla="*/ 123 h 452"/>
                <a:gd name="T60" fmla="*/ 723 w 723"/>
                <a:gd name="T61" fmla="*/ 45 h 452"/>
                <a:gd name="T62" fmla="*/ 715 w 723"/>
                <a:gd name="T63" fmla="*/ 20 h 452"/>
                <a:gd name="T64" fmla="*/ 695 w 723"/>
                <a:gd name="T65" fmla="*/ 3 h 452"/>
                <a:gd name="T66" fmla="*/ 497 w 723"/>
                <a:gd name="T67" fmla="*/ 0 h 452"/>
                <a:gd name="T68" fmla="*/ 472 w 723"/>
                <a:gd name="T69" fmla="*/ 8 h 452"/>
                <a:gd name="T70" fmla="*/ 456 w 723"/>
                <a:gd name="T71" fmla="*/ 28 h 452"/>
                <a:gd name="T72" fmla="*/ 452 w 723"/>
                <a:gd name="T73" fmla="*/ 105 h 452"/>
                <a:gd name="T74" fmla="*/ 460 w 723"/>
                <a:gd name="T75" fmla="*/ 131 h 452"/>
                <a:gd name="T76" fmla="*/ 479 w 723"/>
                <a:gd name="T77" fmla="*/ 147 h 452"/>
                <a:gd name="T78" fmla="*/ 573 w 723"/>
                <a:gd name="T79" fmla="*/ 150 h 452"/>
                <a:gd name="T80" fmla="*/ 301 w 723"/>
                <a:gd name="T81" fmla="*/ 75 h 452"/>
                <a:gd name="T82" fmla="*/ 297 w 723"/>
                <a:gd name="T83" fmla="*/ 65 h 452"/>
                <a:gd name="T84" fmla="*/ 288 w 723"/>
                <a:gd name="T85" fmla="*/ 60 h 452"/>
                <a:gd name="T86" fmla="*/ 130 w 723"/>
                <a:gd name="T87" fmla="*/ 121 h 452"/>
                <a:gd name="T88" fmla="*/ 121 w 723"/>
                <a:gd name="T89" fmla="*/ 131 h 452"/>
                <a:gd name="T90" fmla="*/ 15 w 723"/>
                <a:gd name="T91" fmla="*/ 211 h 452"/>
                <a:gd name="T92" fmla="*/ 7 w 723"/>
                <a:gd name="T93" fmla="*/ 213 h 452"/>
                <a:gd name="T94" fmla="*/ 1 w 723"/>
                <a:gd name="T95" fmla="*/ 220 h 452"/>
                <a:gd name="T96" fmla="*/ 0 w 723"/>
                <a:gd name="T97"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452">
                  <a:moveTo>
                    <a:pt x="603" y="361"/>
                  </a:moveTo>
                  <a:lnTo>
                    <a:pt x="452" y="361"/>
                  </a:lnTo>
                  <a:lnTo>
                    <a:pt x="448" y="361"/>
                  </a:lnTo>
                  <a:lnTo>
                    <a:pt x="446" y="360"/>
                  </a:lnTo>
                  <a:lnTo>
                    <a:pt x="443" y="359"/>
                  </a:lnTo>
                  <a:lnTo>
                    <a:pt x="441" y="357"/>
                  </a:lnTo>
                  <a:lnTo>
                    <a:pt x="440" y="355"/>
                  </a:lnTo>
                  <a:lnTo>
                    <a:pt x="438" y="352"/>
                  </a:lnTo>
                  <a:lnTo>
                    <a:pt x="438" y="350"/>
                  </a:lnTo>
                  <a:lnTo>
                    <a:pt x="437" y="346"/>
                  </a:lnTo>
                  <a:lnTo>
                    <a:pt x="438" y="343"/>
                  </a:lnTo>
                  <a:lnTo>
                    <a:pt x="438" y="340"/>
                  </a:lnTo>
                  <a:lnTo>
                    <a:pt x="440" y="338"/>
                  </a:lnTo>
                  <a:lnTo>
                    <a:pt x="441" y="336"/>
                  </a:lnTo>
                  <a:lnTo>
                    <a:pt x="443" y="334"/>
                  </a:lnTo>
                  <a:lnTo>
                    <a:pt x="446" y="333"/>
                  </a:lnTo>
                  <a:lnTo>
                    <a:pt x="448" y="331"/>
                  </a:lnTo>
                  <a:lnTo>
                    <a:pt x="452" y="331"/>
                  </a:lnTo>
                  <a:lnTo>
                    <a:pt x="603" y="331"/>
                  </a:lnTo>
                  <a:lnTo>
                    <a:pt x="605" y="331"/>
                  </a:lnTo>
                  <a:lnTo>
                    <a:pt x="608" y="333"/>
                  </a:lnTo>
                  <a:lnTo>
                    <a:pt x="610" y="334"/>
                  </a:lnTo>
                  <a:lnTo>
                    <a:pt x="614" y="336"/>
                  </a:lnTo>
                  <a:lnTo>
                    <a:pt x="615" y="338"/>
                  </a:lnTo>
                  <a:lnTo>
                    <a:pt x="617" y="340"/>
                  </a:lnTo>
                  <a:lnTo>
                    <a:pt x="617" y="343"/>
                  </a:lnTo>
                  <a:lnTo>
                    <a:pt x="618" y="346"/>
                  </a:lnTo>
                  <a:lnTo>
                    <a:pt x="617" y="350"/>
                  </a:lnTo>
                  <a:lnTo>
                    <a:pt x="617" y="352"/>
                  </a:lnTo>
                  <a:lnTo>
                    <a:pt x="615" y="355"/>
                  </a:lnTo>
                  <a:lnTo>
                    <a:pt x="614" y="357"/>
                  </a:lnTo>
                  <a:lnTo>
                    <a:pt x="610" y="359"/>
                  </a:lnTo>
                  <a:lnTo>
                    <a:pt x="608" y="360"/>
                  </a:lnTo>
                  <a:lnTo>
                    <a:pt x="605" y="361"/>
                  </a:lnTo>
                  <a:lnTo>
                    <a:pt x="603" y="361"/>
                  </a:lnTo>
                  <a:close/>
                  <a:moveTo>
                    <a:pt x="331" y="407"/>
                  </a:moveTo>
                  <a:lnTo>
                    <a:pt x="331" y="410"/>
                  </a:lnTo>
                  <a:lnTo>
                    <a:pt x="330" y="412"/>
                  </a:lnTo>
                  <a:lnTo>
                    <a:pt x="329" y="415"/>
                  </a:lnTo>
                  <a:lnTo>
                    <a:pt x="327" y="417"/>
                  </a:lnTo>
                  <a:lnTo>
                    <a:pt x="325" y="419"/>
                  </a:lnTo>
                  <a:lnTo>
                    <a:pt x="322" y="420"/>
                  </a:lnTo>
                  <a:lnTo>
                    <a:pt x="320" y="422"/>
                  </a:lnTo>
                  <a:lnTo>
                    <a:pt x="316" y="422"/>
                  </a:lnTo>
                  <a:lnTo>
                    <a:pt x="105" y="422"/>
                  </a:lnTo>
                  <a:lnTo>
                    <a:pt x="103" y="422"/>
                  </a:lnTo>
                  <a:lnTo>
                    <a:pt x="100" y="420"/>
                  </a:lnTo>
                  <a:lnTo>
                    <a:pt x="98" y="419"/>
                  </a:lnTo>
                  <a:lnTo>
                    <a:pt x="96" y="417"/>
                  </a:lnTo>
                  <a:lnTo>
                    <a:pt x="93" y="415"/>
                  </a:lnTo>
                  <a:lnTo>
                    <a:pt x="92" y="412"/>
                  </a:lnTo>
                  <a:lnTo>
                    <a:pt x="91" y="410"/>
                  </a:lnTo>
                  <a:lnTo>
                    <a:pt x="90" y="407"/>
                  </a:lnTo>
                  <a:lnTo>
                    <a:pt x="90" y="286"/>
                  </a:lnTo>
                  <a:lnTo>
                    <a:pt x="91" y="283"/>
                  </a:lnTo>
                  <a:lnTo>
                    <a:pt x="92" y="280"/>
                  </a:lnTo>
                  <a:lnTo>
                    <a:pt x="93" y="278"/>
                  </a:lnTo>
                  <a:lnTo>
                    <a:pt x="96" y="276"/>
                  </a:lnTo>
                  <a:lnTo>
                    <a:pt x="98" y="274"/>
                  </a:lnTo>
                  <a:lnTo>
                    <a:pt x="100" y="272"/>
                  </a:lnTo>
                  <a:lnTo>
                    <a:pt x="103" y="271"/>
                  </a:lnTo>
                  <a:lnTo>
                    <a:pt x="105" y="271"/>
                  </a:lnTo>
                  <a:lnTo>
                    <a:pt x="316" y="271"/>
                  </a:lnTo>
                  <a:lnTo>
                    <a:pt x="320" y="271"/>
                  </a:lnTo>
                  <a:lnTo>
                    <a:pt x="322" y="272"/>
                  </a:lnTo>
                  <a:lnTo>
                    <a:pt x="325" y="274"/>
                  </a:lnTo>
                  <a:lnTo>
                    <a:pt x="327" y="276"/>
                  </a:lnTo>
                  <a:lnTo>
                    <a:pt x="329" y="278"/>
                  </a:lnTo>
                  <a:lnTo>
                    <a:pt x="330" y="280"/>
                  </a:lnTo>
                  <a:lnTo>
                    <a:pt x="331" y="283"/>
                  </a:lnTo>
                  <a:lnTo>
                    <a:pt x="331" y="286"/>
                  </a:lnTo>
                  <a:lnTo>
                    <a:pt x="331" y="407"/>
                  </a:lnTo>
                  <a:close/>
                  <a:moveTo>
                    <a:pt x="723" y="226"/>
                  </a:moveTo>
                  <a:lnTo>
                    <a:pt x="723" y="223"/>
                  </a:lnTo>
                  <a:lnTo>
                    <a:pt x="722" y="220"/>
                  </a:lnTo>
                  <a:lnTo>
                    <a:pt x="721" y="218"/>
                  </a:lnTo>
                  <a:lnTo>
                    <a:pt x="719" y="216"/>
                  </a:lnTo>
                  <a:lnTo>
                    <a:pt x="717" y="213"/>
                  </a:lnTo>
                  <a:lnTo>
                    <a:pt x="713" y="212"/>
                  </a:lnTo>
                  <a:lnTo>
                    <a:pt x="711" y="211"/>
                  </a:lnTo>
                  <a:lnTo>
                    <a:pt x="708" y="211"/>
                  </a:lnTo>
                  <a:lnTo>
                    <a:pt x="603" y="211"/>
                  </a:lnTo>
                  <a:lnTo>
                    <a:pt x="603" y="150"/>
                  </a:lnTo>
                  <a:lnTo>
                    <a:pt x="678" y="150"/>
                  </a:lnTo>
                  <a:lnTo>
                    <a:pt x="686" y="149"/>
                  </a:lnTo>
                  <a:lnTo>
                    <a:pt x="695" y="147"/>
                  </a:lnTo>
                  <a:lnTo>
                    <a:pt x="703" y="143"/>
                  </a:lnTo>
                  <a:lnTo>
                    <a:pt x="710" y="137"/>
                  </a:lnTo>
                  <a:lnTo>
                    <a:pt x="715" y="131"/>
                  </a:lnTo>
                  <a:lnTo>
                    <a:pt x="720" y="123"/>
                  </a:lnTo>
                  <a:lnTo>
                    <a:pt x="722" y="115"/>
                  </a:lnTo>
                  <a:lnTo>
                    <a:pt x="723" y="105"/>
                  </a:lnTo>
                  <a:lnTo>
                    <a:pt x="723" y="45"/>
                  </a:lnTo>
                  <a:lnTo>
                    <a:pt x="722" y="36"/>
                  </a:lnTo>
                  <a:lnTo>
                    <a:pt x="720" y="28"/>
                  </a:lnTo>
                  <a:lnTo>
                    <a:pt x="715" y="20"/>
                  </a:lnTo>
                  <a:lnTo>
                    <a:pt x="710" y="13"/>
                  </a:lnTo>
                  <a:lnTo>
                    <a:pt x="703" y="8"/>
                  </a:lnTo>
                  <a:lnTo>
                    <a:pt x="695" y="3"/>
                  </a:lnTo>
                  <a:lnTo>
                    <a:pt x="686" y="1"/>
                  </a:lnTo>
                  <a:lnTo>
                    <a:pt x="678" y="0"/>
                  </a:lnTo>
                  <a:lnTo>
                    <a:pt x="497" y="0"/>
                  </a:lnTo>
                  <a:lnTo>
                    <a:pt x="488" y="1"/>
                  </a:lnTo>
                  <a:lnTo>
                    <a:pt x="479" y="3"/>
                  </a:lnTo>
                  <a:lnTo>
                    <a:pt x="472" y="8"/>
                  </a:lnTo>
                  <a:lnTo>
                    <a:pt x="466" y="13"/>
                  </a:lnTo>
                  <a:lnTo>
                    <a:pt x="460" y="20"/>
                  </a:lnTo>
                  <a:lnTo>
                    <a:pt x="456" y="28"/>
                  </a:lnTo>
                  <a:lnTo>
                    <a:pt x="453" y="36"/>
                  </a:lnTo>
                  <a:lnTo>
                    <a:pt x="452" y="45"/>
                  </a:lnTo>
                  <a:lnTo>
                    <a:pt x="452" y="105"/>
                  </a:lnTo>
                  <a:lnTo>
                    <a:pt x="453" y="115"/>
                  </a:lnTo>
                  <a:lnTo>
                    <a:pt x="456" y="123"/>
                  </a:lnTo>
                  <a:lnTo>
                    <a:pt x="460" y="131"/>
                  </a:lnTo>
                  <a:lnTo>
                    <a:pt x="466" y="137"/>
                  </a:lnTo>
                  <a:lnTo>
                    <a:pt x="472" y="143"/>
                  </a:lnTo>
                  <a:lnTo>
                    <a:pt x="479" y="147"/>
                  </a:lnTo>
                  <a:lnTo>
                    <a:pt x="488" y="150"/>
                  </a:lnTo>
                  <a:lnTo>
                    <a:pt x="497" y="150"/>
                  </a:lnTo>
                  <a:lnTo>
                    <a:pt x="573" y="150"/>
                  </a:lnTo>
                  <a:lnTo>
                    <a:pt x="573" y="211"/>
                  </a:lnTo>
                  <a:lnTo>
                    <a:pt x="301" y="211"/>
                  </a:lnTo>
                  <a:lnTo>
                    <a:pt x="301" y="75"/>
                  </a:lnTo>
                  <a:lnTo>
                    <a:pt x="301" y="72"/>
                  </a:lnTo>
                  <a:lnTo>
                    <a:pt x="299" y="69"/>
                  </a:lnTo>
                  <a:lnTo>
                    <a:pt x="297" y="65"/>
                  </a:lnTo>
                  <a:lnTo>
                    <a:pt x="295" y="63"/>
                  </a:lnTo>
                  <a:lnTo>
                    <a:pt x="292" y="61"/>
                  </a:lnTo>
                  <a:lnTo>
                    <a:pt x="288" y="60"/>
                  </a:lnTo>
                  <a:lnTo>
                    <a:pt x="284" y="60"/>
                  </a:lnTo>
                  <a:lnTo>
                    <a:pt x="281" y="61"/>
                  </a:lnTo>
                  <a:lnTo>
                    <a:pt x="130" y="121"/>
                  </a:lnTo>
                  <a:lnTo>
                    <a:pt x="127" y="123"/>
                  </a:lnTo>
                  <a:lnTo>
                    <a:pt x="123" y="128"/>
                  </a:lnTo>
                  <a:lnTo>
                    <a:pt x="121" y="131"/>
                  </a:lnTo>
                  <a:lnTo>
                    <a:pt x="121" y="135"/>
                  </a:lnTo>
                  <a:lnTo>
                    <a:pt x="121" y="211"/>
                  </a:lnTo>
                  <a:lnTo>
                    <a:pt x="15" y="211"/>
                  </a:lnTo>
                  <a:lnTo>
                    <a:pt x="12" y="211"/>
                  </a:lnTo>
                  <a:lnTo>
                    <a:pt x="10" y="212"/>
                  </a:lnTo>
                  <a:lnTo>
                    <a:pt x="7" y="213"/>
                  </a:lnTo>
                  <a:lnTo>
                    <a:pt x="4" y="216"/>
                  </a:lnTo>
                  <a:lnTo>
                    <a:pt x="3" y="218"/>
                  </a:lnTo>
                  <a:lnTo>
                    <a:pt x="1" y="220"/>
                  </a:lnTo>
                  <a:lnTo>
                    <a:pt x="1" y="223"/>
                  </a:lnTo>
                  <a:lnTo>
                    <a:pt x="0" y="226"/>
                  </a:lnTo>
                  <a:lnTo>
                    <a:pt x="0" y="452"/>
                  </a:lnTo>
                  <a:lnTo>
                    <a:pt x="723" y="452"/>
                  </a:lnTo>
                  <a:lnTo>
                    <a:pt x="723"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grpSp>
      <p:pic>
        <p:nvPicPr>
          <p:cNvPr id="180" name="Image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2714" y="5616449"/>
            <a:ext cx="1141390" cy="1141390"/>
          </a:xfrm>
          <a:prstGeom prst="rect">
            <a:avLst/>
          </a:prstGeom>
        </p:spPr>
      </p:pic>
      <p:grpSp>
        <p:nvGrpSpPr>
          <p:cNvPr id="77" name="object 2"/>
          <p:cNvGrpSpPr/>
          <p:nvPr/>
        </p:nvGrpSpPr>
        <p:grpSpPr>
          <a:xfrm>
            <a:off x="-71286" y="692772"/>
            <a:ext cx="6564627" cy="4415595"/>
            <a:chOff x="0" y="1603882"/>
            <a:chExt cx="7560309" cy="7484314"/>
          </a:xfrm>
        </p:grpSpPr>
        <p:sp>
          <p:nvSpPr>
            <p:cNvPr id="78" name="object 3"/>
            <p:cNvSpPr/>
            <p:nvPr/>
          </p:nvSpPr>
          <p:spPr>
            <a:xfrm>
              <a:off x="0" y="1603882"/>
              <a:ext cx="7560309" cy="7484109"/>
            </a:xfrm>
            <a:custGeom>
              <a:avLst/>
              <a:gdLst/>
              <a:ahLst/>
              <a:cxnLst/>
              <a:rect l="l" t="t" r="r" b="b"/>
              <a:pathLst>
                <a:path w="7560309" h="7484109">
                  <a:moveTo>
                    <a:pt x="7560005" y="0"/>
                  </a:moveTo>
                  <a:lnTo>
                    <a:pt x="0" y="0"/>
                  </a:lnTo>
                  <a:lnTo>
                    <a:pt x="0" y="7481570"/>
                  </a:lnTo>
                  <a:lnTo>
                    <a:pt x="0" y="7484110"/>
                  </a:lnTo>
                  <a:lnTo>
                    <a:pt x="7556970" y="7484110"/>
                  </a:lnTo>
                  <a:lnTo>
                    <a:pt x="7556970" y="7481570"/>
                  </a:lnTo>
                  <a:lnTo>
                    <a:pt x="7560005" y="7481570"/>
                  </a:lnTo>
                  <a:lnTo>
                    <a:pt x="7560005" y="0"/>
                  </a:lnTo>
                  <a:close/>
                </a:path>
              </a:pathLst>
            </a:custGeom>
            <a:solidFill>
              <a:srgbClr val="838FA5"/>
            </a:solidFill>
          </p:spPr>
          <p:txBody>
            <a:bodyPr wrap="square" lIns="0" tIns="0" rIns="0" bIns="0" rtlCol="0"/>
            <a:lstStyle/>
            <a:p>
              <a:endParaRPr/>
            </a:p>
          </p:txBody>
        </p:sp>
        <p:sp>
          <p:nvSpPr>
            <p:cNvPr id="79" name="object 4"/>
            <p:cNvSpPr/>
            <p:nvPr/>
          </p:nvSpPr>
          <p:spPr>
            <a:xfrm>
              <a:off x="0" y="1606207"/>
              <a:ext cx="7031996" cy="7481989"/>
            </a:xfrm>
            <a:prstGeom prst="rect">
              <a:avLst/>
            </a:prstGeom>
            <a:blipFill>
              <a:blip r:embed="rId4" cstate="print"/>
              <a:stretch>
                <a:fillRect/>
              </a:stretch>
            </a:blipFill>
          </p:spPr>
          <p:txBody>
            <a:bodyPr wrap="square" lIns="0" tIns="0" rIns="0" bIns="0" rtlCol="0"/>
            <a:lstStyle/>
            <a:p>
              <a:endParaRPr/>
            </a:p>
          </p:txBody>
        </p:sp>
        <p:sp>
          <p:nvSpPr>
            <p:cNvPr id="81" name="object 5"/>
            <p:cNvSpPr/>
            <p:nvPr/>
          </p:nvSpPr>
          <p:spPr>
            <a:xfrm>
              <a:off x="0" y="6949795"/>
              <a:ext cx="4345940" cy="1069340"/>
            </a:xfrm>
            <a:custGeom>
              <a:avLst/>
              <a:gdLst/>
              <a:ahLst/>
              <a:cxnLst/>
              <a:rect l="l" t="t" r="r" b="b"/>
              <a:pathLst>
                <a:path w="4345940" h="1069340">
                  <a:moveTo>
                    <a:pt x="4323130" y="0"/>
                  </a:moveTo>
                  <a:lnTo>
                    <a:pt x="0" y="0"/>
                  </a:lnTo>
                  <a:lnTo>
                    <a:pt x="0" y="1069200"/>
                  </a:lnTo>
                  <a:lnTo>
                    <a:pt x="3933964" y="1069200"/>
                  </a:lnTo>
                  <a:lnTo>
                    <a:pt x="3949727" y="1068778"/>
                  </a:lnTo>
                  <a:lnTo>
                    <a:pt x="4340301" y="27000"/>
                  </a:lnTo>
                  <a:lnTo>
                    <a:pt x="4345562" y="11390"/>
                  </a:lnTo>
                  <a:lnTo>
                    <a:pt x="4345527" y="3375"/>
                  </a:lnTo>
                  <a:lnTo>
                    <a:pt x="4338586" y="421"/>
                  </a:lnTo>
                  <a:lnTo>
                    <a:pt x="4323130" y="0"/>
                  </a:lnTo>
                  <a:close/>
                </a:path>
              </a:pathLst>
            </a:custGeom>
            <a:solidFill>
              <a:srgbClr val="FFFFFF">
                <a:alpha val="75000"/>
              </a:srgbClr>
            </a:solidFill>
          </p:spPr>
          <p:txBody>
            <a:bodyPr wrap="square" lIns="0" tIns="0" rIns="0" bIns="0" rtlCol="0"/>
            <a:lstStyle/>
            <a:p>
              <a:endParaRPr/>
            </a:p>
          </p:txBody>
        </p:sp>
        <p:sp>
          <p:nvSpPr>
            <p:cNvPr id="86" name="object 6"/>
            <p:cNvSpPr/>
            <p:nvPr/>
          </p:nvSpPr>
          <p:spPr>
            <a:xfrm>
              <a:off x="4349793" y="4276801"/>
              <a:ext cx="3210200" cy="2672994"/>
            </a:xfrm>
            <a:prstGeom prst="rect">
              <a:avLst/>
            </a:prstGeom>
            <a:blipFill>
              <a:blip r:embed="rId5" cstate="print"/>
              <a:stretch>
                <a:fillRect/>
              </a:stretch>
            </a:blipFill>
          </p:spPr>
          <p:txBody>
            <a:bodyPr wrap="square" lIns="0" tIns="0" rIns="0" bIns="0" rtlCol="0"/>
            <a:lstStyle/>
            <a:p>
              <a:endParaRPr/>
            </a:p>
          </p:txBody>
        </p:sp>
      </p:grpSp>
      <p:sp>
        <p:nvSpPr>
          <p:cNvPr id="5" name="Rectangle 4"/>
          <p:cNvSpPr/>
          <p:nvPr/>
        </p:nvSpPr>
        <p:spPr>
          <a:xfrm>
            <a:off x="-2530" y="5453188"/>
            <a:ext cx="12134850" cy="1077218"/>
          </a:xfrm>
          <a:prstGeom prst="rect">
            <a:avLst/>
          </a:prstGeom>
        </p:spPr>
        <p:txBody>
          <a:bodyPr wrap="square">
            <a:spAutoFit/>
          </a:bodyPr>
          <a:lstStyle/>
          <a:p>
            <a:r>
              <a:rPr lang="fr-FR" sz="1600" dirty="0">
                <a:solidFill>
                  <a:schemeClr val="tx1">
                    <a:lumMod val="65000"/>
                    <a:lumOff val="35000"/>
                  </a:schemeClr>
                </a:solidFill>
              </a:rPr>
              <a:t>Certains d’entre eux sont </a:t>
            </a:r>
            <a:r>
              <a:rPr lang="fr-FR" sz="1600" dirty="0" smtClean="0">
                <a:solidFill>
                  <a:schemeClr val="tx1">
                    <a:lumMod val="65000"/>
                    <a:lumOff val="35000"/>
                  </a:schemeClr>
                </a:solidFill>
              </a:rPr>
              <a:t>adaptés </a:t>
            </a:r>
            <a:r>
              <a:rPr lang="fr-FR" sz="1600" dirty="0">
                <a:solidFill>
                  <a:schemeClr val="tx1">
                    <a:lumMod val="65000"/>
                    <a:lumOff val="35000"/>
                  </a:schemeClr>
                </a:solidFill>
              </a:rPr>
              <a:t>aux environnements </a:t>
            </a:r>
            <a:r>
              <a:rPr lang="fr-FR" sz="1600" dirty="0" smtClean="0">
                <a:solidFill>
                  <a:schemeClr val="tx1">
                    <a:lumMod val="65000"/>
                    <a:lumOff val="35000"/>
                  </a:schemeClr>
                </a:solidFill>
              </a:rPr>
              <a:t>exposés </a:t>
            </a:r>
            <a:r>
              <a:rPr lang="fr-FR" sz="1600" dirty="0">
                <a:solidFill>
                  <a:schemeClr val="tx1">
                    <a:lumMod val="65000"/>
                    <a:lumOff val="35000"/>
                  </a:schemeClr>
                </a:solidFill>
              </a:rPr>
              <a:t>aux perturbations </a:t>
            </a:r>
            <a:r>
              <a:rPr lang="fr-FR" sz="1600" dirty="0" smtClean="0">
                <a:solidFill>
                  <a:schemeClr val="tx1">
                    <a:lumMod val="65000"/>
                    <a:lumOff val="35000"/>
                  </a:schemeClr>
                </a:solidFill>
              </a:rPr>
              <a:t>électromagnétiques. </a:t>
            </a:r>
            <a:r>
              <a:rPr lang="fr-FR" sz="1600" dirty="0">
                <a:solidFill>
                  <a:schemeClr val="tx1">
                    <a:lumMod val="65000"/>
                    <a:lumOff val="35000"/>
                  </a:schemeClr>
                </a:solidFill>
              </a:rPr>
              <a:t>Ils sont </a:t>
            </a:r>
            <a:r>
              <a:rPr lang="fr-FR" sz="1600" dirty="0" smtClean="0">
                <a:solidFill>
                  <a:schemeClr val="tx1">
                    <a:lumMod val="65000"/>
                    <a:lumOff val="35000"/>
                  </a:schemeClr>
                </a:solidFill>
              </a:rPr>
              <a:t>adaptés </a:t>
            </a:r>
            <a:r>
              <a:rPr lang="fr-FR" sz="1600" dirty="0">
                <a:solidFill>
                  <a:schemeClr val="tx1">
                    <a:lumMod val="65000"/>
                    <a:lumOff val="35000"/>
                  </a:schemeClr>
                </a:solidFill>
              </a:rPr>
              <a:t>à des tensions de 600 à 1000 volts. Les autres câbles industriels sont </a:t>
            </a:r>
            <a:r>
              <a:rPr lang="fr-FR" sz="1600" dirty="0" smtClean="0">
                <a:solidFill>
                  <a:schemeClr val="tx1">
                    <a:lumMod val="65000"/>
                    <a:lumOff val="35000"/>
                  </a:schemeClr>
                </a:solidFill>
              </a:rPr>
              <a:t>spécifiquement étudiés </a:t>
            </a:r>
            <a:r>
              <a:rPr lang="fr-FR" sz="1600" dirty="0">
                <a:solidFill>
                  <a:schemeClr val="tx1">
                    <a:lumMod val="65000"/>
                    <a:lumOff val="35000"/>
                  </a:schemeClr>
                </a:solidFill>
              </a:rPr>
              <a:t>pour </a:t>
            </a:r>
            <a:r>
              <a:rPr lang="fr-FR" sz="1600" dirty="0" smtClean="0">
                <a:solidFill>
                  <a:schemeClr val="tx1">
                    <a:lumMod val="65000"/>
                    <a:lumOff val="35000"/>
                  </a:schemeClr>
                </a:solidFill>
              </a:rPr>
              <a:t>équiper </a:t>
            </a:r>
            <a:r>
              <a:rPr lang="fr-FR" sz="1600" dirty="0">
                <a:solidFill>
                  <a:schemeClr val="tx1">
                    <a:lumMod val="65000"/>
                    <a:lumOff val="35000"/>
                  </a:schemeClr>
                </a:solidFill>
              </a:rPr>
              <a:t>des machines </a:t>
            </a:r>
          </a:p>
          <a:p>
            <a:r>
              <a:rPr lang="fr-FR" sz="1600" dirty="0">
                <a:solidFill>
                  <a:schemeClr val="tx1">
                    <a:lumMod val="65000"/>
                    <a:lumOff val="35000"/>
                  </a:schemeClr>
                </a:solidFill>
              </a:rPr>
              <a:t>outils en liaisons fixes ou mobiles, des postes de soudure ou pour alimenter des chariots de pont </a:t>
            </a:r>
          </a:p>
          <a:p>
            <a:r>
              <a:rPr lang="fr-FR" sz="1600" dirty="0">
                <a:solidFill>
                  <a:schemeClr val="tx1">
                    <a:lumMod val="65000"/>
                    <a:lumOff val="35000"/>
                  </a:schemeClr>
                </a:solidFill>
              </a:rPr>
              <a:t>roulant ou des ascenseurs.</a:t>
            </a:r>
          </a:p>
        </p:txBody>
      </p:sp>
      <p:sp>
        <p:nvSpPr>
          <p:cNvPr id="6" name="ZoneTexte 5"/>
          <p:cNvSpPr txBox="1"/>
          <p:nvPr/>
        </p:nvSpPr>
        <p:spPr>
          <a:xfrm>
            <a:off x="6974923" y="3612405"/>
            <a:ext cx="5157397" cy="1846659"/>
          </a:xfrm>
          <a:prstGeom prst="rect">
            <a:avLst/>
          </a:prstGeom>
          <a:noFill/>
        </p:spPr>
        <p:txBody>
          <a:bodyPr wrap="square" rtlCol="0">
            <a:spAutoFit/>
          </a:bodyPr>
          <a:lstStyle/>
          <a:p>
            <a:pPr algn="ctr"/>
            <a:r>
              <a:rPr lang="fr-FR" sz="1600" dirty="0" smtClean="0">
                <a:solidFill>
                  <a:schemeClr val="tx1">
                    <a:lumMod val="65000"/>
                    <a:lumOff val="35000"/>
                  </a:schemeClr>
                </a:solidFill>
              </a:rPr>
              <a:t>Dotés </a:t>
            </a:r>
            <a:r>
              <a:rPr lang="fr-FR" sz="1600" dirty="0">
                <a:solidFill>
                  <a:schemeClr val="tx1">
                    <a:lumMod val="65000"/>
                    <a:lumOff val="35000"/>
                  </a:schemeClr>
                </a:solidFill>
              </a:rPr>
              <a:t>d’une </a:t>
            </a:r>
            <a:r>
              <a:rPr lang="fr-FR" sz="1600" dirty="0" smtClean="0">
                <a:solidFill>
                  <a:schemeClr val="tx1">
                    <a:lumMod val="65000"/>
                    <a:lumOff val="35000"/>
                  </a:schemeClr>
                </a:solidFill>
              </a:rPr>
              <a:t>résistance adaptée </a:t>
            </a:r>
            <a:r>
              <a:rPr lang="fr-FR" sz="1600" dirty="0">
                <a:solidFill>
                  <a:schemeClr val="tx1">
                    <a:lumMod val="65000"/>
                    <a:lumOff val="35000"/>
                  </a:schemeClr>
                </a:solidFill>
              </a:rPr>
              <a:t>à leur domaine d’utilisation, les câbles industriels rigides s’intègrent parfaitement dans les installations industrielles, particulièrement celles sujettes à des utilisations </a:t>
            </a:r>
            <a:r>
              <a:rPr lang="fr-FR" sz="1600" dirty="0" smtClean="0">
                <a:solidFill>
                  <a:schemeClr val="tx1">
                    <a:lumMod val="65000"/>
                    <a:lumOff val="35000"/>
                  </a:schemeClr>
                </a:solidFill>
              </a:rPr>
              <a:t>sévères </a:t>
            </a:r>
            <a:r>
              <a:rPr lang="fr-FR" sz="1600" dirty="0">
                <a:solidFill>
                  <a:schemeClr val="tx1">
                    <a:lumMod val="65000"/>
                    <a:lumOff val="35000"/>
                  </a:schemeClr>
                </a:solidFill>
              </a:rPr>
              <a:t>pour ces câbles. D’où la </a:t>
            </a:r>
            <a:r>
              <a:rPr lang="fr-FR" sz="1600" dirty="0" smtClean="0">
                <a:solidFill>
                  <a:schemeClr val="tx1">
                    <a:lumMod val="65000"/>
                    <a:lumOff val="35000"/>
                  </a:schemeClr>
                </a:solidFill>
              </a:rPr>
              <a:t>nécessité </a:t>
            </a:r>
            <a:r>
              <a:rPr lang="fr-FR" sz="1600" dirty="0">
                <a:solidFill>
                  <a:schemeClr val="tx1">
                    <a:lumMod val="65000"/>
                    <a:lumOff val="35000"/>
                  </a:schemeClr>
                </a:solidFill>
              </a:rPr>
              <a:t>d’une protection </a:t>
            </a:r>
            <a:r>
              <a:rPr lang="fr-FR" sz="1600" dirty="0" smtClean="0">
                <a:solidFill>
                  <a:schemeClr val="tx1">
                    <a:lumMod val="65000"/>
                    <a:lumOff val="35000"/>
                  </a:schemeClr>
                </a:solidFill>
              </a:rPr>
              <a:t>mécanique </a:t>
            </a:r>
            <a:r>
              <a:rPr lang="fr-FR" sz="1600" dirty="0">
                <a:solidFill>
                  <a:schemeClr val="tx1">
                    <a:lumMod val="65000"/>
                    <a:lumOff val="35000"/>
                  </a:schemeClr>
                </a:solidFill>
              </a:rPr>
              <a:t>pour ces derniers.</a:t>
            </a:r>
          </a:p>
          <a:p>
            <a:endParaRPr lang="fr-FR" dirty="0"/>
          </a:p>
        </p:txBody>
      </p:sp>
      <p:sp>
        <p:nvSpPr>
          <p:cNvPr id="87" name="object 5"/>
          <p:cNvSpPr/>
          <p:nvPr/>
        </p:nvSpPr>
        <p:spPr>
          <a:xfrm>
            <a:off x="4817352" y="2700719"/>
            <a:ext cx="899998" cy="808253"/>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20647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291974D-94F5-468A-87AC-B7EFF95696CC}"/>
              </a:ext>
            </a:extLst>
          </p:cNvPr>
          <p:cNvSpPr/>
          <p:nvPr/>
        </p:nvSpPr>
        <p:spPr>
          <a:xfrm>
            <a:off x="0" y="1056133"/>
            <a:ext cx="12192000" cy="5295901"/>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fr-FR" dirty="0">
              <a:solidFill>
                <a:srgbClr val="333333"/>
              </a:solidFill>
              <a:latin typeface="Source Sans Pro"/>
            </a:endParaRPr>
          </a:p>
        </p:txBody>
      </p:sp>
      <p:sp>
        <p:nvSpPr>
          <p:cNvPr id="2" name="Titre 1">
            <a:extLst>
              <a:ext uri="{FF2B5EF4-FFF2-40B4-BE49-F238E27FC236}">
                <a16:creationId xmlns="" xmlns:a16="http://schemas.microsoft.com/office/drawing/2014/main" id="{CA98AD67-5AA4-441A-BB82-472C288413F8}"/>
              </a:ext>
            </a:extLst>
          </p:cNvPr>
          <p:cNvSpPr>
            <a:spLocks noGrp="1"/>
          </p:cNvSpPr>
          <p:nvPr>
            <p:ph type="title"/>
          </p:nvPr>
        </p:nvSpPr>
        <p:spPr>
          <a:xfrm>
            <a:off x="3221972" y="194174"/>
            <a:ext cx="4929188" cy="498598"/>
          </a:xfrm>
        </p:spPr>
        <p:txBody>
          <a:bodyPr rtlCol="0"/>
          <a:lstStyle/>
          <a:p>
            <a:pPr rtl="0"/>
            <a:r>
              <a:rPr lang="fr-FR" noProof="1"/>
              <a:t>Nos produits  : </a:t>
            </a:r>
          </a:p>
        </p:txBody>
      </p:sp>
      <p:sp>
        <p:nvSpPr>
          <p:cNvPr id="4" name="Espace réservé du numéro de diapositive 3">
            <a:extLst>
              <a:ext uri="{FF2B5EF4-FFF2-40B4-BE49-F238E27FC236}">
                <a16:creationId xmlns="" xmlns:a16="http://schemas.microsoft.com/office/drawing/2014/main" id="{FF6CA378-A42F-4D9C-A19A-0115D50F38CC}"/>
              </a:ext>
            </a:extLst>
          </p:cNvPr>
          <p:cNvSpPr>
            <a:spLocks noGrp="1"/>
          </p:cNvSpPr>
          <p:nvPr>
            <p:ph type="sldNum" sz="quarter" idx="12"/>
          </p:nvPr>
        </p:nvSpPr>
        <p:spPr/>
        <p:txBody>
          <a:bodyPr rtlCol="0"/>
          <a:lstStyle/>
          <a:p>
            <a:pPr rtl="0"/>
            <a:fld id="{0FD50806-BABF-4915-9689-3B9956D1C75C}" type="slidenum">
              <a:rPr lang="fr-FR" noProof="1" dirty="0" smtClean="0"/>
              <a:pPr rtl="0"/>
              <a:t>7</a:t>
            </a:fld>
            <a:endParaRPr lang="fr-FR" noProof="1"/>
          </a:p>
        </p:txBody>
      </p:sp>
      <p:grpSp>
        <p:nvGrpSpPr>
          <p:cNvPr id="45" name="Groupe 44">
            <a:extLst>
              <a:ext uri="{FF2B5EF4-FFF2-40B4-BE49-F238E27FC236}">
                <a16:creationId xmlns="" xmlns:a16="http://schemas.microsoft.com/office/drawing/2014/main" id="{82DC834D-A801-489D-B18E-A3C9646F4D2E}"/>
              </a:ext>
              <a:ext uri="{C183D7F6-B498-43B3-948B-1728B52AA6E4}">
                <adec:decorative xmlns="" xmlns:adec="http://schemas.microsoft.com/office/drawing/2017/decorative" val="1"/>
              </a:ext>
            </a:extLst>
          </p:cNvPr>
          <p:cNvGrpSpPr/>
          <p:nvPr/>
        </p:nvGrpSpPr>
        <p:grpSpPr>
          <a:xfrm>
            <a:off x="305390" y="1212988"/>
            <a:ext cx="6128817" cy="6813883"/>
            <a:chOff x="-2404996" y="-3022113"/>
            <a:chExt cx="6128817" cy="6813883"/>
          </a:xfrm>
          <a:effectLst>
            <a:outerShdw blurRad="50800" dist="38100" dir="5400000" algn="t" rotWithShape="0">
              <a:prstClr val="black">
                <a:alpha val="20000"/>
              </a:prstClr>
            </a:outerShdw>
          </a:effectLst>
        </p:grpSpPr>
        <p:sp>
          <p:nvSpPr>
            <p:cNvPr id="46" name="Rectangle 45">
              <a:extLst>
                <a:ext uri="{FF2B5EF4-FFF2-40B4-BE49-F238E27FC236}">
                  <a16:creationId xmlns="" xmlns:a16="http://schemas.microsoft.com/office/drawing/2014/main" id="{0A0A31DB-DD27-4F64-AB8C-EC7887B70CFD}"/>
                </a:ext>
              </a:extLst>
            </p:cNvPr>
            <p:cNvSpPr/>
            <p:nvPr/>
          </p:nvSpPr>
          <p:spPr>
            <a:xfrm>
              <a:off x="-2404996" y="-3022113"/>
              <a:ext cx="3419021" cy="215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r>
                <a:rPr lang="fr-FR" sz="3600" b="1" noProof="1" smtClean="0">
                  <a:latin typeface="+mj-lt"/>
                </a:rPr>
                <a:t>Aériens</a:t>
              </a:r>
              <a:endParaRPr lang="fr-FR" sz="3600" b="1" noProof="1">
                <a:latin typeface="+mj-lt"/>
              </a:endParaRPr>
            </a:p>
          </p:txBody>
        </p:sp>
        <p:sp>
          <p:nvSpPr>
            <p:cNvPr id="47" name="Rectangle 46">
              <a:extLst>
                <a:ext uri="{FF2B5EF4-FFF2-40B4-BE49-F238E27FC236}">
                  <a16:creationId xmlns="" xmlns:a16="http://schemas.microsoft.com/office/drawing/2014/main" id="{AC6A4160-8BE0-4F42-8528-A692DB7BDCCE}"/>
                </a:ext>
              </a:extLst>
            </p:cNvPr>
            <p:cNvSpPr/>
            <p:nvPr/>
          </p:nvSpPr>
          <p:spPr>
            <a:xfrm>
              <a:off x="304800" y="3372670"/>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R.S Armés &amp; non armés</a:t>
              </a:r>
              <a:endParaRPr lang="fr-FR" noProof="1">
                <a:solidFill>
                  <a:schemeClr val="tx1">
                    <a:lumMod val="75000"/>
                    <a:lumOff val="25000"/>
                  </a:schemeClr>
                </a:solidFill>
              </a:endParaRPr>
            </a:p>
          </p:txBody>
        </p:sp>
      </p:grpSp>
      <p:sp>
        <p:nvSpPr>
          <p:cNvPr id="48" name="Ovale 47">
            <a:extLst>
              <a:ext uri="{FF2B5EF4-FFF2-40B4-BE49-F238E27FC236}">
                <a16:creationId xmlns="" xmlns:a16="http://schemas.microsoft.com/office/drawing/2014/main" id="{151F8D54-5195-4686-B421-E1F7E4D42652}"/>
              </a:ext>
              <a:ext uri="{C183D7F6-B498-43B3-948B-1728B52AA6E4}">
                <adec:decorative xmlns="" xmlns:adec="http://schemas.microsoft.com/office/drawing/2017/decorative" val="1"/>
              </a:ext>
            </a:extLst>
          </p:cNvPr>
          <p:cNvSpPr/>
          <p:nvPr/>
        </p:nvSpPr>
        <p:spPr>
          <a:xfrm>
            <a:off x="1667810" y="1368387"/>
            <a:ext cx="657225" cy="657225"/>
          </a:xfrm>
          <a:prstGeom prst="ellipse">
            <a:avLst/>
          </a:prstGeom>
          <a:solidFill>
            <a:srgbClr val="ED820D"/>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pic>
        <p:nvPicPr>
          <p:cNvPr id="180" name="Image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2714" y="5616449"/>
            <a:ext cx="1141390" cy="1141390"/>
          </a:xfrm>
          <a:prstGeom prst="rect">
            <a:avLst/>
          </a:prstGeom>
        </p:spPr>
      </p:pic>
      <p:sp>
        <p:nvSpPr>
          <p:cNvPr id="5" name="Rectangle 4"/>
          <p:cNvSpPr/>
          <p:nvPr/>
        </p:nvSpPr>
        <p:spPr>
          <a:xfrm>
            <a:off x="0" y="3613332"/>
            <a:ext cx="5079078" cy="2874505"/>
          </a:xfrm>
          <a:prstGeom prst="rect">
            <a:avLst/>
          </a:prstGeom>
        </p:spPr>
        <p:txBody>
          <a:bodyPr wrap="square">
            <a:spAutoFit/>
          </a:bodyPr>
          <a:lstStyle/>
          <a:p>
            <a:pPr marL="12700" marR="5080" algn="ctr">
              <a:lnSpc>
                <a:spcPct val="112500"/>
              </a:lnSpc>
              <a:spcBef>
                <a:spcPts val="100"/>
              </a:spcBef>
            </a:pPr>
            <a:r>
              <a:rPr lang="fr-FR" sz="1600" dirty="0">
                <a:solidFill>
                  <a:schemeClr val="tx1">
                    <a:lumMod val="65000"/>
                    <a:lumOff val="35000"/>
                  </a:schemeClr>
                </a:solidFill>
              </a:rPr>
              <a:t>Les câbles aériens ont souvent des diamètres  entre 5 et 40 </a:t>
            </a:r>
            <a:r>
              <a:rPr lang="fr-FR" sz="1600" dirty="0" err="1">
                <a:solidFill>
                  <a:schemeClr val="tx1">
                    <a:lumMod val="65000"/>
                    <a:lumOff val="35000"/>
                  </a:schemeClr>
                </a:solidFill>
              </a:rPr>
              <a:t>mm.</a:t>
            </a:r>
            <a:r>
              <a:rPr lang="fr-FR" sz="1600" dirty="0">
                <a:solidFill>
                  <a:schemeClr val="tx1">
                    <a:lumMod val="65000"/>
                    <a:lumOff val="35000"/>
                  </a:schemeClr>
                </a:solidFill>
              </a:rPr>
              <a:t> Ils sont utilisés pour leur  résistance électrique minimale ainsi que  leur  distance d’isolement suffisante par rapport au sol</a:t>
            </a:r>
            <a:r>
              <a:rPr lang="fr-FR" sz="1600" dirty="0" smtClean="0">
                <a:solidFill>
                  <a:schemeClr val="tx1">
                    <a:lumMod val="65000"/>
                    <a:lumOff val="35000"/>
                  </a:schemeClr>
                </a:solidFill>
              </a:rPr>
              <a:t>.</a:t>
            </a:r>
            <a:endParaRPr lang="fr-FR" sz="1600" dirty="0">
              <a:solidFill>
                <a:schemeClr val="tx1">
                  <a:lumMod val="65000"/>
                  <a:lumOff val="35000"/>
                </a:schemeClr>
              </a:solidFill>
            </a:endParaRPr>
          </a:p>
          <a:p>
            <a:pPr marL="12700" marR="6350" algn="ctr">
              <a:lnSpc>
                <a:spcPct val="112500"/>
              </a:lnSpc>
            </a:pPr>
            <a:r>
              <a:rPr lang="fr-FR" sz="1600" dirty="0">
                <a:solidFill>
                  <a:schemeClr val="tx1">
                    <a:lumMod val="65000"/>
                    <a:lumOff val="35000"/>
                  </a:schemeClr>
                </a:solidFill>
              </a:rPr>
              <a:t>S’agissant des câbles de branchement aérien,  ils sont utilisés pour le raccordement des </a:t>
            </a:r>
            <a:r>
              <a:rPr lang="fr-FR" sz="1600" dirty="0" smtClean="0">
                <a:solidFill>
                  <a:schemeClr val="tx1">
                    <a:lumMod val="65000"/>
                    <a:lumOff val="35000"/>
                  </a:schemeClr>
                </a:solidFill>
              </a:rPr>
              <a:t>compteurs </a:t>
            </a:r>
            <a:r>
              <a:rPr lang="fr-FR" sz="1600" dirty="0">
                <a:solidFill>
                  <a:schemeClr val="tx1">
                    <a:lumMod val="65000"/>
                    <a:lumOff val="35000"/>
                  </a:schemeClr>
                </a:solidFill>
              </a:rPr>
              <a:t>d’abonnés et de coffrets de pied de colonnes  montantes des immeubles permettant de ce fait  l’alimentation des candélabres et réverbères</a:t>
            </a:r>
            <a:r>
              <a:rPr lang="fr-FR" sz="1600" dirty="0" smtClean="0">
                <a:solidFill>
                  <a:schemeClr val="tx1">
                    <a:lumMod val="65000"/>
                    <a:lumOff val="35000"/>
                  </a:schemeClr>
                </a:solidFill>
              </a:rPr>
              <a:t>.</a:t>
            </a:r>
            <a:endParaRPr lang="fr-FR" sz="1600" dirty="0">
              <a:solidFill>
                <a:schemeClr val="tx1">
                  <a:lumMod val="65000"/>
                  <a:lumOff val="35000"/>
                </a:schemeClr>
              </a:solidFill>
            </a:endParaRPr>
          </a:p>
          <a:p>
            <a:pPr marL="12700" marR="6350" algn="ctr">
              <a:lnSpc>
                <a:spcPct val="112500"/>
              </a:lnSpc>
            </a:pPr>
            <a:endParaRPr lang="fr-FR" sz="1600" dirty="0">
              <a:solidFill>
                <a:schemeClr val="tx1">
                  <a:lumMod val="65000"/>
                  <a:lumOff val="35000"/>
                </a:schemeClr>
              </a:solidFill>
            </a:endParaRPr>
          </a:p>
        </p:txBody>
      </p:sp>
      <p:grpSp>
        <p:nvGrpSpPr>
          <p:cNvPr id="21" name="object 2"/>
          <p:cNvGrpSpPr/>
          <p:nvPr/>
        </p:nvGrpSpPr>
        <p:grpSpPr>
          <a:xfrm>
            <a:off x="5718412" y="1076993"/>
            <a:ext cx="6473588" cy="4123690"/>
            <a:chOff x="0" y="1603882"/>
            <a:chExt cx="7560309" cy="7484314"/>
          </a:xfrm>
        </p:grpSpPr>
        <p:sp>
          <p:nvSpPr>
            <p:cNvPr id="22" name="object 3"/>
            <p:cNvSpPr/>
            <p:nvPr/>
          </p:nvSpPr>
          <p:spPr>
            <a:xfrm>
              <a:off x="0" y="1603882"/>
              <a:ext cx="7560309" cy="7484109"/>
            </a:xfrm>
            <a:custGeom>
              <a:avLst/>
              <a:gdLst/>
              <a:ahLst/>
              <a:cxnLst/>
              <a:rect l="l" t="t" r="r" b="b"/>
              <a:pathLst>
                <a:path w="7560309" h="7484109">
                  <a:moveTo>
                    <a:pt x="7560005" y="0"/>
                  </a:moveTo>
                  <a:lnTo>
                    <a:pt x="0" y="0"/>
                  </a:lnTo>
                  <a:lnTo>
                    <a:pt x="0" y="7481570"/>
                  </a:lnTo>
                  <a:lnTo>
                    <a:pt x="0" y="7484110"/>
                  </a:lnTo>
                  <a:lnTo>
                    <a:pt x="7556970" y="7484110"/>
                  </a:lnTo>
                  <a:lnTo>
                    <a:pt x="7556970" y="7481570"/>
                  </a:lnTo>
                  <a:lnTo>
                    <a:pt x="7560005" y="7481570"/>
                  </a:lnTo>
                  <a:lnTo>
                    <a:pt x="7560005" y="0"/>
                  </a:lnTo>
                  <a:close/>
                </a:path>
              </a:pathLst>
            </a:custGeom>
            <a:solidFill>
              <a:srgbClr val="647690"/>
            </a:solidFill>
          </p:spPr>
          <p:txBody>
            <a:bodyPr wrap="square" lIns="0" tIns="0" rIns="0" bIns="0" rtlCol="0"/>
            <a:lstStyle/>
            <a:p>
              <a:endParaRPr/>
            </a:p>
          </p:txBody>
        </p:sp>
        <p:sp>
          <p:nvSpPr>
            <p:cNvPr id="23" name="object 4"/>
            <p:cNvSpPr/>
            <p:nvPr/>
          </p:nvSpPr>
          <p:spPr>
            <a:xfrm>
              <a:off x="0" y="1606207"/>
              <a:ext cx="7031998" cy="7481989"/>
            </a:xfrm>
            <a:prstGeom prst="rect">
              <a:avLst/>
            </a:prstGeom>
            <a:blipFill>
              <a:blip r:embed="rId4" cstate="print"/>
              <a:stretch>
                <a:fillRect/>
              </a:stretch>
            </a:blipFill>
          </p:spPr>
          <p:txBody>
            <a:bodyPr wrap="square" lIns="0" tIns="0" rIns="0" bIns="0" rtlCol="0"/>
            <a:lstStyle/>
            <a:p>
              <a:endParaRPr/>
            </a:p>
          </p:txBody>
        </p:sp>
        <p:sp>
          <p:nvSpPr>
            <p:cNvPr id="24" name="object 5"/>
            <p:cNvSpPr/>
            <p:nvPr/>
          </p:nvSpPr>
          <p:spPr>
            <a:xfrm>
              <a:off x="0" y="6949795"/>
              <a:ext cx="4345940" cy="1069340"/>
            </a:xfrm>
            <a:custGeom>
              <a:avLst/>
              <a:gdLst/>
              <a:ahLst/>
              <a:cxnLst/>
              <a:rect l="l" t="t" r="r" b="b"/>
              <a:pathLst>
                <a:path w="4345940" h="1069340">
                  <a:moveTo>
                    <a:pt x="4323130" y="0"/>
                  </a:moveTo>
                  <a:lnTo>
                    <a:pt x="0" y="0"/>
                  </a:lnTo>
                  <a:lnTo>
                    <a:pt x="0" y="1069200"/>
                  </a:lnTo>
                  <a:lnTo>
                    <a:pt x="3933964" y="1069200"/>
                  </a:lnTo>
                  <a:lnTo>
                    <a:pt x="3949727" y="1068778"/>
                  </a:lnTo>
                  <a:lnTo>
                    <a:pt x="4340301" y="27000"/>
                  </a:lnTo>
                  <a:lnTo>
                    <a:pt x="4345562" y="11390"/>
                  </a:lnTo>
                  <a:lnTo>
                    <a:pt x="4345527" y="3375"/>
                  </a:lnTo>
                  <a:lnTo>
                    <a:pt x="4338586" y="421"/>
                  </a:lnTo>
                  <a:lnTo>
                    <a:pt x="4323130" y="0"/>
                  </a:lnTo>
                  <a:close/>
                </a:path>
              </a:pathLst>
            </a:custGeom>
            <a:solidFill>
              <a:srgbClr val="FFFFFF">
                <a:alpha val="75000"/>
              </a:srgbClr>
            </a:solidFill>
          </p:spPr>
          <p:txBody>
            <a:bodyPr wrap="square" lIns="0" tIns="0" rIns="0" bIns="0" rtlCol="0"/>
            <a:lstStyle/>
            <a:p>
              <a:endParaRPr/>
            </a:p>
          </p:txBody>
        </p:sp>
        <p:sp>
          <p:nvSpPr>
            <p:cNvPr id="25" name="object 6"/>
            <p:cNvSpPr/>
            <p:nvPr/>
          </p:nvSpPr>
          <p:spPr>
            <a:xfrm>
              <a:off x="4349793" y="4276801"/>
              <a:ext cx="3210200" cy="2672994"/>
            </a:xfrm>
            <a:prstGeom prst="rect">
              <a:avLst/>
            </a:prstGeom>
            <a:blipFill>
              <a:blip r:embed="rId5" cstate="print"/>
              <a:stretch>
                <a:fillRect/>
              </a:stretch>
            </a:blipFill>
          </p:spPr>
          <p:txBody>
            <a:bodyPr wrap="square" lIns="0" tIns="0" rIns="0" bIns="0" rtlCol="0"/>
            <a:lstStyle/>
            <a:p>
              <a:endParaRPr/>
            </a:p>
          </p:txBody>
        </p:sp>
      </p:grpSp>
      <p:sp>
        <p:nvSpPr>
          <p:cNvPr id="26" name="Rectangle 25">
            <a:extLst>
              <a:ext uri="{FF2B5EF4-FFF2-40B4-BE49-F238E27FC236}">
                <a16:creationId xmlns="" xmlns:a16="http://schemas.microsoft.com/office/drawing/2014/main" id="{AC6A4160-8BE0-4F42-8528-A692DB7BDCCE}"/>
              </a:ext>
            </a:extLst>
          </p:cNvPr>
          <p:cNvSpPr/>
          <p:nvPr/>
        </p:nvSpPr>
        <p:spPr>
          <a:xfrm>
            <a:off x="305170" y="2911319"/>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TORD branchement &amp; réseaux</a:t>
            </a:r>
            <a:endParaRPr lang="fr-FR" noProof="1">
              <a:solidFill>
                <a:schemeClr val="tx1">
                  <a:lumMod val="75000"/>
                  <a:lumOff val="25000"/>
                </a:schemeClr>
              </a:solidFill>
            </a:endParaRPr>
          </a:p>
        </p:txBody>
      </p:sp>
      <p:grpSp>
        <p:nvGrpSpPr>
          <p:cNvPr id="27" name="Groupe 26" descr="Ceci est une icône représentant une carte bancaire. ">
            <a:extLst>
              <a:ext uri="{FF2B5EF4-FFF2-40B4-BE49-F238E27FC236}">
                <a16:creationId xmlns="" xmlns:a16="http://schemas.microsoft.com/office/drawing/2014/main" id="{3F8007BE-3B68-4A53-AEE4-024A0881F8D7}"/>
              </a:ext>
            </a:extLst>
          </p:cNvPr>
          <p:cNvGrpSpPr/>
          <p:nvPr/>
        </p:nvGrpSpPr>
        <p:grpSpPr>
          <a:xfrm>
            <a:off x="1871012" y="1596986"/>
            <a:ext cx="287338" cy="200025"/>
            <a:chOff x="877888" y="1966913"/>
            <a:chExt cx="287338" cy="200025"/>
          </a:xfrm>
          <a:solidFill>
            <a:schemeClr val="bg1"/>
          </a:solidFill>
        </p:grpSpPr>
        <p:sp>
          <p:nvSpPr>
            <p:cNvPr id="28" name="Forme libre 433">
              <a:extLst>
                <a:ext uri="{FF2B5EF4-FFF2-40B4-BE49-F238E27FC236}">
                  <a16:creationId xmlns="" xmlns:a16="http://schemas.microsoft.com/office/drawing/2014/main" id="{D0CE91C6-2C66-47F1-A984-605FA356B2E9}"/>
                </a:ext>
              </a:extLst>
            </p:cNvPr>
            <p:cNvSpPr>
              <a:spLocks noEditPoints="1"/>
            </p:cNvSpPr>
            <p:nvPr/>
          </p:nvSpPr>
          <p:spPr bwMode="auto">
            <a:xfrm>
              <a:off x="877888" y="1966913"/>
              <a:ext cx="287338" cy="200025"/>
            </a:xfrm>
            <a:custGeom>
              <a:avLst/>
              <a:gdLst>
                <a:gd name="T0" fmla="*/ 550 w 903"/>
                <a:gd name="T1" fmla="*/ 473 h 632"/>
                <a:gd name="T2" fmla="*/ 491 w 903"/>
                <a:gd name="T3" fmla="*/ 438 h 632"/>
                <a:gd name="T4" fmla="*/ 499 w 903"/>
                <a:gd name="T5" fmla="*/ 388 h 632"/>
                <a:gd name="T6" fmla="*/ 512 w 903"/>
                <a:gd name="T7" fmla="*/ 331 h 632"/>
                <a:gd name="T8" fmla="*/ 507 w 903"/>
                <a:gd name="T9" fmla="*/ 272 h 632"/>
                <a:gd name="T10" fmla="*/ 486 w 903"/>
                <a:gd name="T11" fmla="*/ 219 h 632"/>
                <a:gd name="T12" fmla="*/ 519 w 903"/>
                <a:gd name="T13" fmla="*/ 173 h 632"/>
                <a:gd name="T14" fmla="*/ 585 w 903"/>
                <a:gd name="T15" fmla="*/ 151 h 632"/>
                <a:gd name="T16" fmla="*/ 651 w 903"/>
                <a:gd name="T17" fmla="*/ 158 h 632"/>
                <a:gd name="T18" fmla="*/ 708 w 903"/>
                <a:gd name="T19" fmla="*/ 189 h 632"/>
                <a:gd name="T20" fmla="*/ 748 w 903"/>
                <a:gd name="T21" fmla="*/ 237 h 632"/>
                <a:gd name="T22" fmla="*/ 767 w 903"/>
                <a:gd name="T23" fmla="*/ 299 h 632"/>
                <a:gd name="T24" fmla="*/ 760 w 903"/>
                <a:gd name="T25" fmla="*/ 366 h 632"/>
                <a:gd name="T26" fmla="*/ 730 w 903"/>
                <a:gd name="T27" fmla="*/ 422 h 632"/>
                <a:gd name="T28" fmla="*/ 681 w 903"/>
                <a:gd name="T29" fmla="*/ 461 h 632"/>
                <a:gd name="T30" fmla="*/ 619 w 903"/>
                <a:gd name="T31" fmla="*/ 481 h 632"/>
                <a:gd name="T32" fmla="*/ 392 w 903"/>
                <a:gd name="T33" fmla="*/ 422 h 632"/>
                <a:gd name="T34" fmla="*/ 387 w 903"/>
                <a:gd name="T35" fmla="*/ 466 h 632"/>
                <a:gd name="T36" fmla="*/ 331 w 903"/>
                <a:gd name="T37" fmla="*/ 452 h 632"/>
                <a:gd name="T38" fmla="*/ 307 w 903"/>
                <a:gd name="T39" fmla="*/ 482 h 632"/>
                <a:gd name="T40" fmla="*/ 268 w 903"/>
                <a:gd name="T41" fmla="*/ 474 h 632"/>
                <a:gd name="T42" fmla="*/ 241 w 903"/>
                <a:gd name="T43" fmla="*/ 452 h 632"/>
                <a:gd name="T44" fmla="*/ 199 w 903"/>
                <a:gd name="T45" fmla="*/ 432 h 632"/>
                <a:gd name="T46" fmla="*/ 174 w 903"/>
                <a:gd name="T47" fmla="*/ 400 h 632"/>
                <a:gd name="T48" fmla="*/ 158 w 903"/>
                <a:gd name="T49" fmla="*/ 361 h 632"/>
                <a:gd name="T50" fmla="*/ 181 w 903"/>
                <a:gd name="T51" fmla="*/ 301 h 632"/>
                <a:gd name="T52" fmla="*/ 181 w 903"/>
                <a:gd name="T53" fmla="*/ 271 h 632"/>
                <a:gd name="T54" fmla="*/ 179 w 903"/>
                <a:gd name="T55" fmla="*/ 223 h 632"/>
                <a:gd name="T56" fmla="*/ 206 w 903"/>
                <a:gd name="T57" fmla="*/ 193 h 632"/>
                <a:gd name="T58" fmla="*/ 241 w 903"/>
                <a:gd name="T59" fmla="*/ 168 h 632"/>
                <a:gd name="T60" fmla="*/ 277 w 903"/>
                <a:gd name="T61" fmla="*/ 156 h 632"/>
                <a:gd name="T62" fmla="*/ 316 w 903"/>
                <a:gd name="T63" fmla="*/ 150 h 632"/>
                <a:gd name="T64" fmla="*/ 362 w 903"/>
                <a:gd name="T65" fmla="*/ 180 h 632"/>
                <a:gd name="T66" fmla="*/ 400 w 903"/>
                <a:gd name="T67" fmla="*/ 173 h 632"/>
                <a:gd name="T68" fmla="*/ 422 w 903"/>
                <a:gd name="T69" fmla="*/ 210 h 632"/>
                <a:gd name="T70" fmla="*/ 447 w 903"/>
                <a:gd name="T71" fmla="*/ 216 h 632"/>
                <a:gd name="T72" fmla="*/ 472 w 903"/>
                <a:gd name="T73" fmla="*/ 259 h 632"/>
                <a:gd name="T74" fmla="*/ 482 w 903"/>
                <a:gd name="T75" fmla="*/ 301 h 632"/>
                <a:gd name="T76" fmla="*/ 482 w 903"/>
                <a:gd name="T77" fmla="*/ 331 h 632"/>
                <a:gd name="T78" fmla="*/ 472 w 903"/>
                <a:gd name="T79" fmla="*/ 373 h 632"/>
                <a:gd name="T80" fmla="*/ 447 w 903"/>
                <a:gd name="T81" fmla="*/ 417 h 632"/>
                <a:gd name="T82" fmla="*/ 422 w 903"/>
                <a:gd name="T83" fmla="*/ 444 h 632"/>
                <a:gd name="T84" fmla="*/ 60 w 903"/>
                <a:gd name="T85" fmla="*/ 1 h 632"/>
                <a:gd name="T86" fmla="*/ 33 w 903"/>
                <a:gd name="T87" fmla="*/ 13 h 632"/>
                <a:gd name="T88" fmla="*/ 13 w 903"/>
                <a:gd name="T89" fmla="*/ 33 h 632"/>
                <a:gd name="T90" fmla="*/ 2 w 903"/>
                <a:gd name="T91" fmla="*/ 60 h 632"/>
                <a:gd name="T92" fmla="*/ 1 w 903"/>
                <a:gd name="T93" fmla="*/ 564 h 632"/>
                <a:gd name="T94" fmla="*/ 10 w 903"/>
                <a:gd name="T95" fmla="*/ 593 h 632"/>
                <a:gd name="T96" fmla="*/ 28 w 903"/>
                <a:gd name="T97" fmla="*/ 615 h 632"/>
                <a:gd name="T98" fmla="*/ 54 w 903"/>
                <a:gd name="T99" fmla="*/ 629 h 632"/>
                <a:gd name="T100" fmla="*/ 828 w 903"/>
                <a:gd name="T101" fmla="*/ 632 h 632"/>
                <a:gd name="T102" fmla="*/ 857 w 903"/>
                <a:gd name="T103" fmla="*/ 626 h 632"/>
                <a:gd name="T104" fmla="*/ 882 w 903"/>
                <a:gd name="T105" fmla="*/ 610 h 632"/>
                <a:gd name="T106" fmla="*/ 898 w 903"/>
                <a:gd name="T107" fmla="*/ 587 h 632"/>
                <a:gd name="T108" fmla="*/ 903 w 903"/>
                <a:gd name="T109" fmla="*/ 557 h 632"/>
                <a:gd name="T110" fmla="*/ 900 w 903"/>
                <a:gd name="T111" fmla="*/ 53 h 632"/>
                <a:gd name="T112" fmla="*/ 886 w 903"/>
                <a:gd name="T113" fmla="*/ 27 h 632"/>
                <a:gd name="T114" fmla="*/ 865 w 903"/>
                <a:gd name="T115" fmla="*/ 9 h 632"/>
                <a:gd name="T116" fmla="*/ 836 w 903"/>
                <a:gd name="T117"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3" h="632">
                  <a:moveTo>
                    <a:pt x="603" y="482"/>
                  </a:moveTo>
                  <a:lnTo>
                    <a:pt x="585" y="481"/>
                  </a:lnTo>
                  <a:lnTo>
                    <a:pt x="567" y="478"/>
                  </a:lnTo>
                  <a:lnTo>
                    <a:pt x="550" y="473"/>
                  </a:lnTo>
                  <a:lnTo>
                    <a:pt x="534" y="467"/>
                  </a:lnTo>
                  <a:lnTo>
                    <a:pt x="519" y="459"/>
                  </a:lnTo>
                  <a:lnTo>
                    <a:pt x="504" y="449"/>
                  </a:lnTo>
                  <a:lnTo>
                    <a:pt x="491" y="438"/>
                  </a:lnTo>
                  <a:lnTo>
                    <a:pt x="478" y="426"/>
                  </a:lnTo>
                  <a:lnTo>
                    <a:pt x="486" y="413"/>
                  </a:lnTo>
                  <a:lnTo>
                    <a:pt x="492" y="401"/>
                  </a:lnTo>
                  <a:lnTo>
                    <a:pt x="499" y="388"/>
                  </a:lnTo>
                  <a:lnTo>
                    <a:pt x="503" y="374"/>
                  </a:lnTo>
                  <a:lnTo>
                    <a:pt x="507" y="360"/>
                  </a:lnTo>
                  <a:lnTo>
                    <a:pt x="510" y="345"/>
                  </a:lnTo>
                  <a:lnTo>
                    <a:pt x="512" y="331"/>
                  </a:lnTo>
                  <a:lnTo>
                    <a:pt x="512" y="316"/>
                  </a:lnTo>
                  <a:lnTo>
                    <a:pt x="512" y="301"/>
                  </a:lnTo>
                  <a:lnTo>
                    <a:pt x="510" y="286"/>
                  </a:lnTo>
                  <a:lnTo>
                    <a:pt x="507" y="272"/>
                  </a:lnTo>
                  <a:lnTo>
                    <a:pt x="503" y="257"/>
                  </a:lnTo>
                  <a:lnTo>
                    <a:pt x="499" y="245"/>
                  </a:lnTo>
                  <a:lnTo>
                    <a:pt x="492" y="232"/>
                  </a:lnTo>
                  <a:lnTo>
                    <a:pt x="486" y="219"/>
                  </a:lnTo>
                  <a:lnTo>
                    <a:pt x="478" y="207"/>
                  </a:lnTo>
                  <a:lnTo>
                    <a:pt x="491" y="194"/>
                  </a:lnTo>
                  <a:lnTo>
                    <a:pt x="504" y="182"/>
                  </a:lnTo>
                  <a:lnTo>
                    <a:pt x="519" y="173"/>
                  </a:lnTo>
                  <a:lnTo>
                    <a:pt x="534" y="165"/>
                  </a:lnTo>
                  <a:lnTo>
                    <a:pt x="550" y="159"/>
                  </a:lnTo>
                  <a:lnTo>
                    <a:pt x="567" y="154"/>
                  </a:lnTo>
                  <a:lnTo>
                    <a:pt x="585" y="151"/>
                  </a:lnTo>
                  <a:lnTo>
                    <a:pt x="603" y="150"/>
                  </a:lnTo>
                  <a:lnTo>
                    <a:pt x="619" y="151"/>
                  </a:lnTo>
                  <a:lnTo>
                    <a:pt x="636" y="153"/>
                  </a:lnTo>
                  <a:lnTo>
                    <a:pt x="651" y="158"/>
                  </a:lnTo>
                  <a:lnTo>
                    <a:pt x="667" y="163"/>
                  </a:lnTo>
                  <a:lnTo>
                    <a:pt x="681" y="171"/>
                  </a:lnTo>
                  <a:lnTo>
                    <a:pt x="695" y="179"/>
                  </a:lnTo>
                  <a:lnTo>
                    <a:pt x="708" y="189"/>
                  </a:lnTo>
                  <a:lnTo>
                    <a:pt x="720" y="200"/>
                  </a:lnTo>
                  <a:lnTo>
                    <a:pt x="730" y="211"/>
                  </a:lnTo>
                  <a:lnTo>
                    <a:pt x="740" y="223"/>
                  </a:lnTo>
                  <a:lnTo>
                    <a:pt x="748" y="237"/>
                  </a:lnTo>
                  <a:lnTo>
                    <a:pt x="755" y="252"/>
                  </a:lnTo>
                  <a:lnTo>
                    <a:pt x="760" y="267"/>
                  </a:lnTo>
                  <a:lnTo>
                    <a:pt x="765" y="283"/>
                  </a:lnTo>
                  <a:lnTo>
                    <a:pt x="767" y="299"/>
                  </a:lnTo>
                  <a:lnTo>
                    <a:pt x="768" y="316"/>
                  </a:lnTo>
                  <a:lnTo>
                    <a:pt x="767" y="333"/>
                  </a:lnTo>
                  <a:lnTo>
                    <a:pt x="765" y="350"/>
                  </a:lnTo>
                  <a:lnTo>
                    <a:pt x="760" y="366"/>
                  </a:lnTo>
                  <a:lnTo>
                    <a:pt x="755" y="381"/>
                  </a:lnTo>
                  <a:lnTo>
                    <a:pt x="748" y="395"/>
                  </a:lnTo>
                  <a:lnTo>
                    <a:pt x="740" y="409"/>
                  </a:lnTo>
                  <a:lnTo>
                    <a:pt x="730" y="422"/>
                  </a:lnTo>
                  <a:lnTo>
                    <a:pt x="720" y="433"/>
                  </a:lnTo>
                  <a:lnTo>
                    <a:pt x="708" y="444"/>
                  </a:lnTo>
                  <a:lnTo>
                    <a:pt x="695" y="454"/>
                  </a:lnTo>
                  <a:lnTo>
                    <a:pt x="681" y="461"/>
                  </a:lnTo>
                  <a:lnTo>
                    <a:pt x="667" y="469"/>
                  </a:lnTo>
                  <a:lnTo>
                    <a:pt x="651" y="474"/>
                  </a:lnTo>
                  <a:lnTo>
                    <a:pt x="636" y="478"/>
                  </a:lnTo>
                  <a:lnTo>
                    <a:pt x="619" y="481"/>
                  </a:lnTo>
                  <a:lnTo>
                    <a:pt x="603" y="482"/>
                  </a:lnTo>
                  <a:close/>
                  <a:moveTo>
                    <a:pt x="422" y="444"/>
                  </a:moveTo>
                  <a:lnTo>
                    <a:pt x="422" y="422"/>
                  </a:lnTo>
                  <a:lnTo>
                    <a:pt x="392" y="422"/>
                  </a:lnTo>
                  <a:lnTo>
                    <a:pt x="392" y="452"/>
                  </a:lnTo>
                  <a:lnTo>
                    <a:pt x="411" y="452"/>
                  </a:lnTo>
                  <a:lnTo>
                    <a:pt x="400" y="459"/>
                  </a:lnTo>
                  <a:lnTo>
                    <a:pt x="387" y="466"/>
                  </a:lnTo>
                  <a:lnTo>
                    <a:pt x="374" y="471"/>
                  </a:lnTo>
                  <a:lnTo>
                    <a:pt x="362" y="475"/>
                  </a:lnTo>
                  <a:lnTo>
                    <a:pt x="362" y="452"/>
                  </a:lnTo>
                  <a:lnTo>
                    <a:pt x="331" y="452"/>
                  </a:lnTo>
                  <a:lnTo>
                    <a:pt x="331" y="481"/>
                  </a:lnTo>
                  <a:lnTo>
                    <a:pt x="324" y="482"/>
                  </a:lnTo>
                  <a:lnTo>
                    <a:pt x="316" y="482"/>
                  </a:lnTo>
                  <a:lnTo>
                    <a:pt x="307" y="482"/>
                  </a:lnTo>
                  <a:lnTo>
                    <a:pt x="296" y="481"/>
                  </a:lnTo>
                  <a:lnTo>
                    <a:pt x="286" y="479"/>
                  </a:lnTo>
                  <a:lnTo>
                    <a:pt x="277" y="477"/>
                  </a:lnTo>
                  <a:lnTo>
                    <a:pt x="268" y="474"/>
                  </a:lnTo>
                  <a:lnTo>
                    <a:pt x="259" y="471"/>
                  </a:lnTo>
                  <a:lnTo>
                    <a:pt x="250" y="468"/>
                  </a:lnTo>
                  <a:lnTo>
                    <a:pt x="241" y="463"/>
                  </a:lnTo>
                  <a:lnTo>
                    <a:pt x="241" y="452"/>
                  </a:lnTo>
                  <a:lnTo>
                    <a:pt x="221" y="452"/>
                  </a:lnTo>
                  <a:lnTo>
                    <a:pt x="214" y="445"/>
                  </a:lnTo>
                  <a:lnTo>
                    <a:pt x="206" y="439"/>
                  </a:lnTo>
                  <a:lnTo>
                    <a:pt x="199" y="432"/>
                  </a:lnTo>
                  <a:lnTo>
                    <a:pt x="192" y="425"/>
                  </a:lnTo>
                  <a:lnTo>
                    <a:pt x="186" y="417"/>
                  </a:lnTo>
                  <a:lnTo>
                    <a:pt x="179" y="409"/>
                  </a:lnTo>
                  <a:lnTo>
                    <a:pt x="174" y="400"/>
                  </a:lnTo>
                  <a:lnTo>
                    <a:pt x="170" y="392"/>
                  </a:lnTo>
                  <a:lnTo>
                    <a:pt x="181" y="392"/>
                  </a:lnTo>
                  <a:lnTo>
                    <a:pt x="181" y="361"/>
                  </a:lnTo>
                  <a:lnTo>
                    <a:pt x="158" y="361"/>
                  </a:lnTo>
                  <a:lnTo>
                    <a:pt x="153" y="346"/>
                  </a:lnTo>
                  <a:lnTo>
                    <a:pt x="151" y="331"/>
                  </a:lnTo>
                  <a:lnTo>
                    <a:pt x="181" y="331"/>
                  </a:lnTo>
                  <a:lnTo>
                    <a:pt x="181" y="301"/>
                  </a:lnTo>
                  <a:lnTo>
                    <a:pt x="151" y="301"/>
                  </a:lnTo>
                  <a:lnTo>
                    <a:pt x="153" y="285"/>
                  </a:lnTo>
                  <a:lnTo>
                    <a:pt x="158" y="271"/>
                  </a:lnTo>
                  <a:lnTo>
                    <a:pt x="181" y="271"/>
                  </a:lnTo>
                  <a:lnTo>
                    <a:pt x="181" y="240"/>
                  </a:lnTo>
                  <a:lnTo>
                    <a:pt x="170" y="240"/>
                  </a:lnTo>
                  <a:lnTo>
                    <a:pt x="174" y="232"/>
                  </a:lnTo>
                  <a:lnTo>
                    <a:pt x="179" y="223"/>
                  </a:lnTo>
                  <a:lnTo>
                    <a:pt x="186" y="216"/>
                  </a:lnTo>
                  <a:lnTo>
                    <a:pt x="192" y="207"/>
                  </a:lnTo>
                  <a:lnTo>
                    <a:pt x="199" y="201"/>
                  </a:lnTo>
                  <a:lnTo>
                    <a:pt x="206" y="193"/>
                  </a:lnTo>
                  <a:lnTo>
                    <a:pt x="214" y="187"/>
                  </a:lnTo>
                  <a:lnTo>
                    <a:pt x="221" y="180"/>
                  </a:lnTo>
                  <a:lnTo>
                    <a:pt x="241" y="180"/>
                  </a:lnTo>
                  <a:lnTo>
                    <a:pt x="241" y="168"/>
                  </a:lnTo>
                  <a:lnTo>
                    <a:pt x="250" y="164"/>
                  </a:lnTo>
                  <a:lnTo>
                    <a:pt x="259" y="161"/>
                  </a:lnTo>
                  <a:lnTo>
                    <a:pt x="268" y="158"/>
                  </a:lnTo>
                  <a:lnTo>
                    <a:pt x="277" y="156"/>
                  </a:lnTo>
                  <a:lnTo>
                    <a:pt x="286" y="153"/>
                  </a:lnTo>
                  <a:lnTo>
                    <a:pt x="296" y="151"/>
                  </a:lnTo>
                  <a:lnTo>
                    <a:pt x="307" y="151"/>
                  </a:lnTo>
                  <a:lnTo>
                    <a:pt x="316" y="150"/>
                  </a:lnTo>
                  <a:lnTo>
                    <a:pt x="324" y="150"/>
                  </a:lnTo>
                  <a:lnTo>
                    <a:pt x="331" y="151"/>
                  </a:lnTo>
                  <a:lnTo>
                    <a:pt x="331" y="180"/>
                  </a:lnTo>
                  <a:lnTo>
                    <a:pt x="362" y="180"/>
                  </a:lnTo>
                  <a:lnTo>
                    <a:pt x="362" y="157"/>
                  </a:lnTo>
                  <a:lnTo>
                    <a:pt x="374" y="161"/>
                  </a:lnTo>
                  <a:lnTo>
                    <a:pt x="387" y="166"/>
                  </a:lnTo>
                  <a:lnTo>
                    <a:pt x="400" y="173"/>
                  </a:lnTo>
                  <a:lnTo>
                    <a:pt x="411" y="180"/>
                  </a:lnTo>
                  <a:lnTo>
                    <a:pt x="392" y="180"/>
                  </a:lnTo>
                  <a:lnTo>
                    <a:pt x="392" y="210"/>
                  </a:lnTo>
                  <a:lnTo>
                    <a:pt x="422" y="210"/>
                  </a:lnTo>
                  <a:lnTo>
                    <a:pt x="422" y="189"/>
                  </a:lnTo>
                  <a:lnTo>
                    <a:pt x="431" y="196"/>
                  </a:lnTo>
                  <a:lnTo>
                    <a:pt x="440" y="206"/>
                  </a:lnTo>
                  <a:lnTo>
                    <a:pt x="447" y="216"/>
                  </a:lnTo>
                  <a:lnTo>
                    <a:pt x="455" y="225"/>
                  </a:lnTo>
                  <a:lnTo>
                    <a:pt x="461" y="236"/>
                  </a:lnTo>
                  <a:lnTo>
                    <a:pt x="467" y="247"/>
                  </a:lnTo>
                  <a:lnTo>
                    <a:pt x="472" y="259"/>
                  </a:lnTo>
                  <a:lnTo>
                    <a:pt x="475" y="271"/>
                  </a:lnTo>
                  <a:lnTo>
                    <a:pt x="452" y="271"/>
                  </a:lnTo>
                  <a:lnTo>
                    <a:pt x="452" y="301"/>
                  </a:lnTo>
                  <a:lnTo>
                    <a:pt x="482" y="301"/>
                  </a:lnTo>
                  <a:lnTo>
                    <a:pt x="482" y="309"/>
                  </a:lnTo>
                  <a:lnTo>
                    <a:pt x="482" y="316"/>
                  </a:lnTo>
                  <a:lnTo>
                    <a:pt x="482" y="324"/>
                  </a:lnTo>
                  <a:lnTo>
                    <a:pt x="482" y="331"/>
                  </a:lnTo>
                  <a:lnTo>
                    <a:pt x="452" y="331"/>
                  </a:lnTo>
                  <a:lnTo>
                    <a:pt x="452" y="361"/>
                  </a:lnTo>
                  <a:lnTo>
                    <a:pt x="475" y="361"/>
                  </a:lnTo>
                  <a:lnTo>
                    <a:pt x="472" y="373"/>
                  </a:lnTo>
                  <a:lnTo>
                    <a:pt x="467" y="385"/>
                  </a:lnTo>
                  <a:lnTo>
                    <a:pt x="461" y="396"/>
                  </a:lnTo>
                  <a:lnTo>
                    <a:pt x="455" y="407"/>
                  </a:lnTo>
                  <a:lnTo>
                    <a:pt x="447" y="417"/>
                  </a:lnTo>
                  <a:lnTo>
                    <a:pt x="440" y="427"/>
                  </a:lnTo>
                  <a:lnTo>
                    <a:pt x="431" y="436"/>
                  </a:lnTo>
                  <a:lnTo>
                    <a:pt x="422" y="444"/>
                  </a:lnTo>
                  <a:lnTo>
                    <a:pt x="422" y="444"/>
                  </a:lnTo>
                  <a:close/>
                  <a:moveTo>
                    <a:pt x="828" y="0"/>
                  </a:moveTo>
                  <a:lnTo>
                    <a:pt x="75" y="0"/>
                  </a:lnTo>
                  <a:lnTo>
                    <a:pt x="68" y="0"/>
                  </a:lnTo>
                  <a:lnTo>
                    <a:pt x="60" y="1"/>
                  </a:lnTo>
                  <a:lnTo>
                    <a:pt x="54" y="3"/>
                  </a:lnTo>
                  <a:lnTo>
                    <a:pt x="46" y="5"/>
                  </a:lnTo>
                  <a:lnTo>
                    <a:pt x="40" y="9"/>
                  </a:lnTo>
                  <a:lnTo>
                    <a:pt x="33" y="13"/>
                  </a:lnTo>
                  <a:lnTo>
                    <a:pt x="28" y="17"/>
                  </a:lnTo>
                  <a:lnTo>
                    <a:pt x="23" y="21"/>
                  </a:lnTo>
                  <a:lnTo>
                    <a:pt x="17" y="27"/>
                  </a:lnTo>
                  <a:lnTo>
                    <a:pt x="13" y="33"/>
                  </a:lnTo>
                  <a:lnTo>
                    <a:pt x="10" y="40"/>
                  </a:lnTo>
                  <a:lnTo>
                    <a:pt x="7" y="46"/>
                  </a:lnTo>
                  <a:lnTo>
                    <a:pt x="3" y="53"/>
                  </a:lnTo>
                  <a:lnTo>
                    <a:pt x="2" y="60"/>
                  </a:lnTo>
                  <a:lnTo>
                    <a:pt x="1" y="68"/>
                  </a:lnTo>
                  <a:lnTo>
                    <a:pt x="0" y="75"/>
                  </a:lnTo>
                  <a:lnTo>
                    <a:pt x="0" y="557"/>
                  </a:lnTo>
                  <a:lnTo>
                    <a:pt x="1" y="564"/>
                  </a:lnTo>
                  <a:lnTo>
                    <a:pt x="2" y="572"/>
                  </a:lnTo>
                  <a:lnTo>
                    <a:pt x="3" y="579"/>
                  </a:lnTo>
                  <a:lnTo>
                    <a:pt x="7" y="586"/>
                  </a:lnTo>
                  <a:lnTo>
                    <a:pt x="10" y="593"/>
                  </a:lnTo>
                  <a:lnTo>
                    <a:pt x="13" y="599"/>
                  </a:lnTo>
                  <a:lnTo>
                    <a:pt x="17" y="605"/>
                  </a:lnTo>
                  <a:lnTo>
                    <a:pt x="23" y="610"/>
                  </a:lnTo>
                  <a:lnTo>
                    <a:pt x="28" y="615"/>
                  </a:lnTo>
                  <a:lnTo>
                    <a:pt x="33" y="619"/>
                  </a:lnTo>
                  <a:lnTo>
                    <a:pt x="40" y="623"/>
                  </a:lnTo>
                  <a:lnTo>
                    <a:pt x="46" y="626"/>
                  </a:lnTo>
                  <a:lnTo>
                    <a:pt x="54" y="629"/>
                  </a:lnTo>
                  <a:lnTo>
                    <a:pt x="60" y="631"/>
                  </a:lnTo>
                  <a:lnTo>
                    <a:pt x="68" y="632"/>
                  </a:lnTo>
                  <a:lnTo>
                    <a:pt x="75" y="632"/>
                  </a:lnTo>
                  <a:lnTo>
                    <a:pt x="828" y="632"/>
                  </a:lnTo>
                  <a:lnTo>
                    <a:pt x="836" y="632"/>
                  </a:lnTo>
                  <a:lnTo>
                    <a:pt x="843" y="631"/>
                  </a:lnTo>
                  <a:lnTo>
                    <a:pt x="851" y="629"/>
                  </a:lnTo>
                  <a:lnTo>
                    <a:pt x="857" y="626"/>
                  </a:lnTo>
                  <a:lnTo>
                    <a:pt x="865" y="623"/>
                  </a:lnTo>
                  <a:lnTo>
                    <a:pt x="870" y="619"/>
                  </a:lnTo>
                  <a:lnTo>
                    <a:pt x="876" y="615"/>
                  </a:lnTo>
                  <a:lnTo>
                    <a:pt x="882" y="610"/>
                  </a:lnTo>
                  <a:lnTo>
                    <a:pt x="886" y="605"/>
                  </a:lnTo>
                  <a:lnTo>
                    <a:pt x="890" y="599"/>
                  </a:lnTo>
                  <a:lnTo>
                    <a:pt x="895" y="593"/>
                  </a:lnTo>
                  <a:lnTo>
                    <a:pt x="898" y="587"/>
                  </a:lnTo>
                  <a:lnTo>
                    <a:pt x="900" y="579"/>
                  </a:lnTo>
                  <a:lnTo>
                    <a:pt x="902" y="572"/>
                  </a:lnTo>
                  <a:lnTo>
                    <a:pt x="903" y="564"/>
                  </a:lnTo>
                  <a:lnTo>
                    <a:pt x="903" y="557"/>
                  </a:lnTo>
                  <a:lnTo>
                    <a:pt x="903" y="75"/>
                  </a:lnTo>
                  <a:lnTo>
                    <a:pt x="903" y="68"/>
                  </a:lnTo>
                  <a:lnTo>
                    <a:pt x="902" y="60"/>
                  </a:lnTo>
                  <a:lnTo>
                    <a:pt x="900" y="53"/>
                  </a:lnTo>
                  <a:lnTo>
                    <a:pt x="898" y="46"/>
                  </a:lnTo>
                  <a:lnTo>
                    <a:pt x="895" y="40"/>
                  </a:lnTo>
                  <a:lnTo>
                    <a:pt x="890" y="33"/>
                  </a:lnTo>
                  <a:lnTo>
                    <a:pt x="886" y="27"/>
                  </a:lnTo>
                  <a:lnTo>
                    <a:pt x="882" y="21"/>
                  </a:lnTo>
                  <a:lnTo>
                    <a:pt x="876" y="17"/>
                  </a:lnTo>
                  <a:lnTo>
                    <a:pt x="870" y="13"/>
                  </a:lnTo>
                  <a:lnTo>
                    <a:pt x="865" y="9"/>
                  </a:lnTo>
                  <a:lnTo>
                    <a:pt x="857" y="5"/>
                  </a:lnTo>
                  <a:lnTo>
                    <a:pt x="851" y="3"/>
                  </a:lnTo>
                  <a:lnTo>
                    <a:pt x="843" y="1"/>
                  </a:lnTo>
                  <a:lnTo>
                    <a:pt x="836" y="0"/>
                  </a:lnTo>
                  <a:lnTo>
                    <a:pt x="8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9" name="Rectangle 434">
              <a:extLst>
                <a:ext uri="{FF2B5EF4-FFF2-40B4-BE49-F238E27FC236}">
                  <a16:creationId xmlns="" xmlns:a16="http://schemas.microsoft.com/office/drawing/2014/main" id="{30899386-DA20-45F7-9F80-B28EF46BC13F}"/>
                </a:ext>
              </a:extLst>
            </p:cNvPr>
            <p:cNvSpPr>
              <a:spLocks noChangeArrowheads="1"/>
            </p:cNvSpPr>
            <p:nvPr/>
          </p:nvSpPr>
          <p:spPr bwMode="auto">
            <a:xfrm>
              <a:off x="944563" y="205263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0" name="Rectangle 435">
              <a:extLst>
                <a:ext uri="{FF2B5EF4-FFF2-40B4-BE49-F238E27FC236}">
                  <a16:creationId xmlns="" xmlns:a16="http://schemas.microsoft.com/office/drawing/2014/main" id="{834CEF6D-25BC-4467-90F0-FCB8E616CC0C}"/>
                </a:ext>
              </a:extLst>
            </p:cNvPr>
            <p:cNvSpPr>
              <a:spLocks noChangeArrowheads="1"/>
            </p:cNvSpPr>
            <p:nvPr/>
          </p:nvSpPr>
          <p:spPr bwMode="auto">
            <a:xfrm>
              <a:off x="944563" y="207168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1" name="Rectangle 436">
              <a:extLst>
                <a:ext uri="{FF2B5EF4-FFF2-40B4-BE49-F238E27FC236}">
                  <a16:creationId xmlns="" xmlns:a16="http://schemas.microsoft.com/office/drawing/2014/main" id="{5A07BE7D-17A5-48AF-BBAE-2F8EDCE81936}"/>
                </a:ext>
              </a:extLst>
            </p:cNvPr>
            <p:cNvSpPr>
              <a:spLocks noChangeArrowheads="1"/>
            </p:cNvSpPr>
            <p:nvPr/>
          </p:nvSpPr>
          <p:spPr bwMode="auto">
            <a:xfrm>
              <a:off x="963613" y="20812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2" name="Rectangle 437">
              <a:extLst>
                <a:ext uri="{FF2B5EF4-FFF2-40B4-BE49-F238E27FC236}">
                  <a16:creationId xmlns="" xmlns:a16="http://schemas.microsoft.com/office/drawing/2014/main" id="{ABCE1F96-72C3-41F5-9324-133CEA8B5287}"/>
                </a:ext>
              </a:extLst>
            </p:cNvPr>
            <p:cNvSpPr>
              <a:spLocks noChangeArrowheads="1"/>
            </p:cNvSpPr>
            <p:nvPr/>
          </p:nvSpPr>
          <p:spPr bwMode="auto">
            <a:xfrm>
              <a:off x="963613" y="21002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3" name="Rectangle 438">
              <a:extLst>
                <a:ext uri="{FF2B5EF4-FFF2-40B4-BE49-F238E27FC236}">
                  <a16:creationId xmlns="" xmlns:a16="http://schemas.microsoft.com/office/drawing/2014/main" id="{F30470D5-34E0-4759-9B13-ECD38D2073EB}"/>
                </a:ext>
              </a:extLst>
            </p:cNvPr>
            <p:cNvSpPr>
              <a:spLocks noChangeArrowheads="1"/>
            </p:cNvSpPr>
            <p:nvPr/>
          </p:nvSpPr>
          <p:spPr bwMode="auto">
            <a:xfrm>
              <a:off x="963613" y="20240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4" name="Rectangle 439">
              <a:extLst>
                <a:ext uri="{FF2B5EF4-FFF2-40B4-BE49-F238E27FC236}">
                  <a16:creationId xmlns="" xmlns:a16="http://schemas.microsoft.com/office/drawing/2014/main" id="{25219C16-596F-4188-8E6E-1C56615455E7}"/>
                </a:ext>
              </a:extLst>
            </p:cNvPr>
            <p:cNvSpPr>
              <a:spLocks noChangeArrowheads="1"/>
            </p:cNvSpPr>
            <p:nvPr/>
          </p:nvSpPr>
          <p:spPr bwMode="auto">
            <a:xfrm>
              <a:off x="963613" y="20621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5" name="Rectangle 440">
              <a:extLst>
                <a:ext uri="{FF2B5EF4-FFF2-40B4-BE49-F238E27FC236}">
                  <a16:creationId xmlns="" xmlns:a16="http://schemas.microsoft.com/office/drawing/2014/main" id="{DC624ED0-73A8-494E-A006-0DBAE587923F}"/>
                </a:ext>
              </a:extLst>
            </p:cNvPr>
            <p:cNvSpPr>
              <a:spLocks noChangeArrowheads="1"/>
            </p:cNvSpPr>
            <p:nvPr/>
          </p:nvSpPr>
          <p:spPr bwMode="auto">
            <a:xfrm>
              <a:off x="963613" y="20431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6" name="Rectangle 441">
              <a:extLst>
                <a:ext uri="{FF2B5EF4-FFF2-40B4-BE49-F238E27FC236}">
                  <a16:creationId xmlns="" xmlns:a16="http://schemas.microsoft.com/office/drawing/2014/main" id="{669F6E53-A695-4E1F-AB85-A34FE43DBF03}"/>
                </a:ext>
              </a:extLst>
            </p:cNvPr>
            <p:cNvSpPr>
              <a:spLocks noChangeArrowheads="1"/>
            </p:cNvSpPr>
            <p:nvPr/>
          </p:nvSpPr>
          <p:spPr bwMode="auto">
            <a:xfrm>
              <a:off x="1003300" y="20812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7" name="Rectangle 442">
              <a:extLst>
                <a:ext uri="{FF2B5EF4-FFF2-40B4-BE49-F238E27FC236}">
                  <a16:creationId xmlns="" xmlns:a16="http://schemas.microsoft.com/office/drawing/2014/main" id="{C17D0782-16A5-4FE1-8F4B-BD0C1111CCA4}"/>
                </a:ext>
              </a:extLst>
            </p:cNvPr>
            <p:cNvSpPr>
              <a:spLocks noChangeArrowheads="1"/>
            </p:cNvSpPr>
            <p:nvPr/>
          </p:nvSpPr>
          <p:spPr bwMode="auto">
            <a:xfrm>
              <a:off x="1003300" y="20621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8" name="Rectangle 443">
              <a:extLst>
                <a:ext uri="{FF2B5EF4-FFF2-40B4-BE49-F238E27FC236}">
                  <a16:creationId xmlns="" xmlns:a16="http://schemas.microsoft.com/office/drawing/2014/main" id="{272E8601-9310-490D-94F6-63CEEB8F7A15}"/>
                </a:ext>
              </a:extLst>
            </p:cNvPr>
            <p:cNvSpPr>
              <a:spLocks noChangeArrowheads="1"/>
            </p:cNvSpPr>
            <p:nvPr/>
          </p:nvSpPr>
          <p:spPr bwMode="auto">
            <a:xfrm>
              <a:off x="1003300" y="20431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39" name="Rectangle 444">
              <a:extLst>
                <a:ext uri="{FF2B5EF4-FFF2-40B4-BE49-F238E27FC236}">
                  <a16:creationId xmlns="" xmlns:a16="http://schemas.microsoft.com/office/drawing/2014/main" id="{FE61DE21-6C27-46D8-842D-BDD3C8EF711D}"/>
                </a:ext>
              </a:extLst>
            </p:cNvPr>
            <p:cNvSpPr>
              <a:spLocks noChangeArrowheads="1"/>
            </p:cNvSpPr>
            <p:nvPr/>
          </p:nvSpPr>
          <p:spPr bwMode="auto">
            <a:xfrm>
              <a:off x="944563" y="209073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0" name="Rectangle 445">
              <a:extLst>
                <a:ext uri="{FF2B5EF4-FFF2-40B4-BE49-F238E27FC236}">
                  <a16:creationId xmlns="" xmlns:a16="http://schemas.microsoft.com/office/drawing/2014/main" id="{6CCE631C-12A5-4752-8E65-BA8787F570F8}"/>
                </a:ext>
              </a:extLst>
            </p:cNvPr>
            <p:cNvSpPr>
              <a:spLocks noChangeArrowheads="1"/>
            </p:cNvSpPr>
            <p:nvPr/>
          </p:nvSpPr>
          <p:spPr bwMode="auto">
            <a:xfrm>
              <a:off x="944563" y="203358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1" name="Rectangle 446">
              <a:extLst>
                <a:ext uri="{FF2B5EF4-FFF2-40B4-BE49-F238E27FC236}">
                  <a16:creationId xmlns="" xmlns:a16="http://schemas.microsoft.com/office/drawing/2014/main" id="{3CB2E858-A7D8-4E87-AE5E-5399DC5D8B7A}"/>
                </a:ext>
              </a:extLst>
            </p:cNvPr>
            <p:cNvSpPr>
              <a:spLocks noChangeArrowheads="1"/>
            </p:cNvSpPr>
            <p:nvPr/>
          </p:nvSpPr>
          <p:spPr bwMode="auto">
            <a:xfrm>
              <a:off x="982663" y="205263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2" name="Rectangle 447">
              <a:extLst>
                <a:ext uri="{FF2B5EF4-FFF2-40B4-BE49-F238E27FC236}">
                  <a16:creationId xmlns="" xmlns:a16="http://schemas.microsoft.com/office/drawing/2014/main" id="{B78B1C91-9EA0-420D-AB04-82322F7DF815}"/>
                </a:ext>
              </a:extLst>
            </p:cNvPr>
            <p:cNvSpPr>
              <a:spLocks noChangeArrowheads="1"/>
            </p:cNvSpPr>
            <p:nvPr/>
          </p:nvSpPr>
          <p:spPr bwMode="auto">
            <a:xfrm>
              <a:off x="982663" y="207168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3" name="Rectangle 448">
              <a:extLst>
                <a:ext uri="{FF2B5EF4-FFF2-40B4-BE49-F238E27FC236}">
                  <a16:creationId xmlns="" xmlns:a16="http://schemas.microsoft.com/office/drawing/2014/main" id="{9BBF9638-FA96-4436-AE58-8EBA61CBA46E}"/>
                </a:ext>
              </a:extLst>
            </p:cNvPr>
            <p:cNvSpPr>
              <a:spLocks noChangeArrowheads="1"/>
            </p:cNvSpPr>
            <p:nvPr/>
          </p:nvSpPr>
          <p:spPr bwMode="auto">
            <a:xfrm>
              <a:off x="982663" y="209073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44" name="Rectangle 449">
              <a:extLst>
                <a:ext uri="{FF2B5EF4-FFF2-40B4-BE49-F238E27FC236}">
                  <a16:creationId xmlns="" xmlns:a16="http://schemas.microsoft.com/office/drawing/2014/main" id="{919C5518-E69B-42C0-AFDE-170FE83E28DB}"/>
                </a:ext>
              </a:extLst>
            </p:cNvPr>
            <p:cNvSpPr>
              <a:spLocks noChangeArrowheads="1"/>
            </p:cNvSpPr>
            <p:nvPr/>
          </p:nvSpPr>
          <p:spPr bwMode="auto">
            <a:xfrm>
              <a:off x="982663" y="203358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grpSp>
      <p:sp>
        <p:nvSpPr>
          <p:cNvPr id="3" name="ZoneTexte 2"/>
          <p:cNvSpPr txBox="1"/>
          <p:nvPr/>
        </p:nvSpPr>
        <p:spPr>
          <a:xfrm>
            <a:off x="5718412" y="5248915"/>
            <a:ext cx="6280085" cy="1477328"/>
          </a:xfrm>
          <a:prstGeom prst="rect">
            <a:avLst/>
          </a:prstGeom>
          <a:noFill/>
        </p:spPr>
        <p:txBody>
          <a:bodyPr wrap="square" rtlCol="0">
            <a:spAutoFit/>
          </a:bodyPr>
          <a:lstStyle/>
          <a:p>
            <a:r>
              <a:rPr lang="fr-FR" dirty="0">
                <a:solidFill>
                  <a:schemeClr val="tx1">
                    <a:lumMod val="65000"/>
                    <a:lumOff val="35000"/>
                  </a:schemeClr>
                </a:solidFill>
              </a:rPr>
              <a:t>Quant aux câbles de distribution aérienne, ils sont  utilisés pour la distribution de la basse tension en  </a:t>
            </a:r>
            <a:r>
              <a:rPr lang="fr-FR" dirty="0" smtClean="0">
                <a:solidFill>
                  <a:schemeClr val="tx1">
                    <a:lumMod val="65000"/>
                    <a:lumOff val="35000"/>
                  </a:schemeClr>
                </a:solidFill>
              </a:rPr>
              <a:t>zone rurale</a:t>
            </a:r>
          </a:p>
          <a:p>
            <a:r>
              <a:rPr lang="fr-FR" dirty="0" smtClean="0">
                <a:solidFill>
                  <a:schemeClr val="tx1">
                    <a:lumMod val="65000"/>
                    <a:lumOff val="35000"/>
                  </a:schemeClr>
                </a:solidFill>
              </a:rPr>
              <a:t>(</a:t>
            </a:r>
            <a:r>
              <a:rPr lang="fr-FR" dirty="0">
                <a:solidFill>
                  <a:schemeClr val="tx1">
                    <a:lumMod val="65000"/>
                    <a:lumOff val="35000"/>
                  </a:schemeClr>
                </a:solidFill>
              </a:rPr>
              <a:t>faisceau tendu sur poteaux) </a:t>
            </a:r>
            <a:r>
              <a:rPr lang="fr-FR" dirty="0" smtClean="0">
                <a:solidFill>
                  <a:schemeClr val="tx1">
                    <a:lumMod val="65000"/>
                    <a:lumOff val="35000"/>
                  </a:schemeClr>
                </a:solidFill>
              </a:rPr>
              <a:t>ou </a:t>
            </a:r>
            <a:r>
              <a:rPr lang="fr-FR" dirty="0">
                <a:solidFill>
                  <a:schemeClr val="tx1">
                    <a:lumMod val="65000"/>
                    <a:lumOff val="35000"/>
                  </a:schemeClr>
                </a:solidFill>
              </a:rPr>
              <a:t>en zone  </a:t>
            </a:r>
            <a:r>
              <a:rPr lang="fr-FR" dirty="0" smtClean="0">
                <a:solidFill>
                  <a:schemeClr val="tx1">
                    <a:lumMod val="65000"/>
                    <a:lumOff val="35000"/>
                  </a:schemeClr>
                </a:solidFill>
              </a:rPr>
              <a:t>urbaine</a:t>
            </a:r>
          </a:p>
          <a:p>
            <a:r>
              <a:rPr lang="fr-FR" dirty="0" smtClean="0">
                <a:solidFill>
                  <a:schemeClr val="tx1">
                    <a:lumMod val="65000"/>
                    <a:lumOff val="35000"/>
                  </a:schemeClr>
                </a:solidFill>
              </a:rPr>
              <a:t>(</a:t>
            </a:r>
            <a:r>
              <a:rPr lang="fr-FR" dirty="0">
                <a:solidFill>
                  <a:schemeClr val="tx1">
                    <a:lumMod val="65000"/>
                    <a:lumOff val="35000"/>
                  </a:schemeClr>
                </a:solidFill>
              </a:rPr>
              <a:t>faisceau tendu sur </a:t>
            </a:r>
            <a:r>
              <a:rPr lang="fr-FR" dirty="0" smtClean="0">
                <a:solidFill>
                  <a:schemeClr val="tx1">
                    <a:lumMod val="65000"/>
                    <a:lumOff val="35000"/>
                  </a:schemeClr>
                </a:solidFill>
              </a:rPr>
              <a:t>façade</a:t>
            </a:r>
            <a:r>
              <a:rPr lang="fr-FR" dirty="0">
                <a:solidFill>
                  <a:schemeClr val="tx1">
                    <a:lumMod val="65000"/>
                    <a:lumOff val="35000"/>
                  </a:schemeClr>
                </a:solidFill>
              </a:rPr>
              <a:t>).</a:t>
            </a:r>
          </a:p>
          <a:p>
            <a:endParaRPr lang="fr-FR" dirty="0"/>
          </a:p>
        </p:txBody>
      </p:sp>
      <p:sp>
        <p:nvSpPr>
          <p:cNvPr id="49" name="object 5"/>
          <p:cNvSpPr/>
          <p:nvPr/>
        </p:nvSpPr>
        <p:spPr>
          <a:xfrm>
            <a:off x="10806227" y="2896019"/>
            <a:ext cx="899998" cy="808253"/>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669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291974D-94F5-468A-87AC-B7EFF95696CC}"/>
              </a:ext>
            </a:extLst>
          </p:cNvPr>
          <p:cNvSpPr/>
          <p:nvPr/>
        </p:nvSpPr>
        <p:spPr>
          <a:xfrm>
            <a:off x="-57150" y="1170837"/>
            <a:ext cx="12192000" cy="5295901"/>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fr-FR" dirty="0">
              <a:solidFill>
                <a:srgbClr val="333333"/>
              </a:solidFill>
              <a:latin typeface="Source Sans Pro"/>
            </a:endParaRPr>
          </a:p>
        </p:txBody>
      </p:sp>
      <p:sp>
        <p:nvSpPr>
          <p:cNvPr id="2" name="Titre 1">
            <a:extLst>
              <a:ext uri="{FF2B5EF4-FFF2-40B4-BE49-F238E27FC236}">
                <a16:creationId xmlns="" xmlns:a16="http://schemas.microsoft.com/office/drawing/2014/main" id="{CA98AD67-5AA4-441A-BB82-472C288413F8}"/>
              </a:ext>
            </a:extLst>
          </p:cNvPr>
          <p:cNvSpPr>
            <a:spLocks noGrp="1"/>
          </p:cNvSpPr>
          <p:nvPr>
            <p:ph type="title"/>
          </p:nvPr>
        </p:nvSpPr>
        <p:spPr>
          <a:xfrm>
            <a:off x="6758826" y="273439"/>
            <a:ext cx="4929188" cy="498598"/>
          </a:xfrm>
        </p:spPr>
        <p:txBody>
          <a:bodyPr rtlCol="0"/>
          <a:lstStyle/>
          <a:p>
            <a:pPr rtl="0"/>
            <a:r>
              <a:rPr lang="fr-FR" noProof="1"/>
              <a:t>Nos produits  : </a:t>
            </a:r>
          </a:p>
        </p:txBody>
      </p:sp>
      <p:sp>
        <p:nvSpPr>
          <p:cNvPr id="4" name="Espace réservé du numéro de diapositive 3">
            <a:extLst>
              <a:ext uri="{FF2B5EF4-FFF2-40B4-BE49-F238E27FC236}">
                <a16:creationId xmlns="" xmlns:a16="http://schemas.microsoft.com/office/drawing/2014/main" id="{FF6CA378-A42F-4D9C-A19A-0115D50F38CC}"/>
              </a:ext>
            </a:extLst>
          </p:cNvPr>
          <p:cNvSpPr>
            <a:spLocks noGrp="1"/>
          </p:cNvSpPr>
          <p:nvPr>
            <p:ph type="sldNum" sz="quarter" idx="12"/>
          </p:nvPr>
        </p:nvSpPr>
        <p:spPr/>
        <p:txBody>
          <a:bodyPr rtlCol="0"/>
          <a:lstStyle/>
          <a:p>
            <a:pPr rtl="0"/>
            <a:fld id="{0FD50806-BABF-4915-9689-3B9956D1C75C}" type="slidenum">
              <a:rPr lang="fr-FR" noProof="1" dirty="0" smtClean="0"/>
              <a:pPr rtl="0"/>
              <a:t>8</a:t>
            </a:fld>
            <a:endParaRPr lang="fr-FR" noProof="1"/>
          </a:p>
        </p:txBody>
      </p:sp>
      <p:grpSp>
        <p:nvGrpSpPr>
          <p:cNvPr id="45" name="Groupe 44">
            <a:extLst>
              <a:ext uri="{FF2B5EF4-FFF2-40B4-BE49-F238E27FC236}">
                <a16:creationId xmlns="" xmlns:a16="http://schemas.microsoft.com/office/drawing/2014/main" id="{82DC834D-A801-489D-B18E-A3C9646F4D2E}"/>
              </a:ext>
              <a:ext uri="{C183D7F6-B498-43B3-948B-1728B52AA6E4}">
                <adec:decorative xmlns="" xmlns:adec="http://schemas.microsoft.com/office/drawing/2017/decorative" val="1"/>
              </a:ext>
            </a:extLst>
          </p:cNvPr>
          <p:cNvGrpSpPr/>
          <p:nvPr/>
        </p:nvGrpSpPr>
        <p:grpSpPr>
          <a:xfrm>
            <a:off x="7844110" y="1240432"/>
            <a:ext cx="3419021" cy="2199502"/>
            <a:chOff x="304800" y="1577182"/>
            <a:chExt cx="3419021" cy="2199502"/>
          </a:xfrm>
          <a:effectLst>
            <a:outerShdw blurRad="50800" dist="38100" dir="5400000" algn="t" rotWithShape="0">
              <a:prstClr val="black">
                <a:alpha val="20000"/>
              </a:prstClr>
            </a:outerShdw>
          </a:effectLst>
        </p:grpSpPr>
        <p:sp>
          <p:nvSpPr>
            <p:cNvPr id="46" name="Rectangle 45">
              <a:extLst>
                <a:ext uri="{FF2B5EF4-FFF2-40B4-BE49-F238E27FC236}">
                  <a16:creationId xmlns="" xmlns:a16="http://schemas.microsoft.com/office/drawing/2014/main" id="{0A0A31DB-DD27-4F64-AB8C-EC7887B70CFD}"/>
                </a:ext>
              </a:extLst>
            </p:cNvPr>
            <p:cNvSpPr/>
            <p:nvPr/>
          </p:nvSpPr>
          <p:spPr>
            <a:xfrm>
              <a:off x="304800" y="1577182"/>
              <a:ext cx="3419021" cy="17954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r>
                <a:rPr lang="fr-FR" sz="3600" b="1" noProof="1" smtClean="0">
                  <a:latin typeface="+mj-lt"/>
                </a:rPr>
                <a:t>                                 NUS </a:t>
              </a:r>
              <a:endParaRPr lang="fr-FR" sz="3600" b="1" noProof="1">
                <a:latin typeface="+mj-lt"/>
              </a:endParaRPr>
            </a:p>
          </p:txBody>
        </p:sp>
        <p:sp>
          <p:nvSpPr>
            <p:cNvPr id="47" name="Rectangle 46">
              <a:extLst>
                <a:ext uri="{FF2B5EF4-FFF2-40B4-BE49-F238E27FC236}">
                  <a16:creationId xmlns="" xmlns:a16="http://schemas.microsoft.com/office/drawing/2014/main" id="{AC6A4160-8BE0-4F42-8528-A692DB7BDCCE}"/>
                </a:ext>
              </a:extLst>
            </p:cNvPr>
            <p:cNvSpPr/>
            <p:nvPr/>
          </p:nvSpPr>
          <p:spPr>
            <a:xfrm>
              <a:off x="304800" y="3357584"/>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ALMELEC &amp; CUIVRE</a:t>
              </a:r>
              <a:endParaRPr lang="fr-FR" noProof="1">
                <a:solidFill>
                  <a:schemeClr val="tx1">
                    <a:lumMod val="75000"/>
                    <a:lumOff val="25000"/>
                  </a:schemeClr>
                </a:solidFill>
              </a:endParaRPr>
            </a:p>
          </p:txBody>
        </p:sp>
      </p:grpSp>
      <p:sp>
        <p:nvSpPr>
          <p:cNvPr id="48" name="Ovale 47">
            <a:extLst>
              <a:ext uri="{FF2B5EF4-FFF2-40B4-BE49-F238E27FC236}">
                <a16:creationId xmlns="" xmlns:a16="http://schemas.microsoft.com/office/drawing/2014/main" id="{151F8D54-5195-4686-B421-E1F7E4D42652}"/>
              </a:ext>
              <a:ext uri="{C183D7F6-B498-43B3-948B-1728B52AA6E4}">
                <adec:decorative xmlns="" xmlns:adec="http://schemas.microsoft.com/office/drawing/2017/decorative" val="1"/>
              </a:ext>
            </a:extLst>
          </p:cNvPr>
          <p:cNvSpPr/>
          <p:nvPr/>
        </p:nvSpPr>
        <p:spPr>
          <a:xfrm>
            <a:off x="9223420" y="1270622"/>
            <a:ext cx="657225" cy="657225"/>
          </a:xfrm>
          <a:prstGeom prst="ellipse">
            <a:avLst/>
          </a:prstGeom>
          <a:solidFill>
            <a:srgbClr val="404040"/>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pSp>
        <p:nvGrpSpPr>
          <p:cNvPr id="82" name="Groupe 81" descr="Ceci est une icône représentant une caisse enregistreuse.">
            <a:extLst>
              <a:ext uri="{FF2B5EF4-FFF2-40B4-BE49-F238E27FC236}">
                <a16:creationId xmlns="" xmlns:a16="http://schemas.microsoft.com/office/drawing/2014/main" id="{B98E995E-9B1D-4A56-ACB0-682E15B8ABE6}"/>
              </a:ext>
            </a:extLst>
          </p:cNvPr>
          <p:cNvGrpSpPr/>
          <p:nvPr/>
        </p:nvGrpSpPr>
        <p:grpSpPr>
          <a:xfrm>
            <a:off x="9408363" y="1455565"/>
            <a:ext cx="287338" cy="287338"/>
            <a:chOff x="304800" y="771525"/>
            <a:chExt cx="287338" cy="287338"/>
          </a:xfrm>
          <a:solidFill>
            <a:schemeClr val="bg1"/>
          </a:solidFill>
        </p:grpSpPr>
        <p:sp>
          <p:nvSpPr>
            <p:cNvPr id="83" name="Forme libre 321">
              <a:extLst>
                <a:ext uri="{FF2B5EF4-FFF2-40B4-BE49-F238E27FC236}">
                  <a16:creationId xmlns="" xmlns:a16="http://schemas.microsoft.com/office/drawing/2014/main" id="{F92A0E3D-9293-4005-9591-93C80117F133}"/>
                </a:ext>
              </a:extLst>
            </p:cNvPr>
            <p:cNvSpPr>
              <a:spLocks noEditPoints="1"/>
            </p:cNvSpPr>
            <p:nvPr/>
          </p:nvSpPr>
          <p:spPr bwMode="auto">
            <a:xfrm>
              <a:off x="306388" y="923925"/>
              <a:ext cx="284163" cy="68263"/>
            </a:xfrm>
            <a:custGeom>
              <a:avLst/>
              <a:gdLst>
                <a:gd name="T0" fmla="*/ 694 w 895"/>
                <a:gd name="T1" fmla="*/ 159 h 211"/>
                <a:gd name="T2" fmla="*/ 657 w 895"/>
                <a:gd name="T3" fmla="*/ 159 h 211"/>
                <a:gd name="T4" fmla="*/ 657 w 895"/>
                <a:gd name="T5" fmla="*/ 122 h 211"/>
                <a:gd name="T6" fmla="*/ 694 w 895"/>
                <a:gd name="T7" fmla="*/ 122 h 211"/>
                <a:gd name="T8" fmla="*/ 694 w 895"/>
                <a:gd name="T9" fmla="*/ 159 h 211"/>
                <a:gd name="T10" fmla="*/ 637 w 895"/>
                <a:gd name="T11" fmla="*/ 103 h 211"/>
                <a:gd name="T12" fmla="*/ 600 w 895"/>
                <a:gd name="T13" fmla="*/ 103 h 211"/>
                <a:gd name="T14" fmla="*/ 600 w 895"/>
                <a:gd name="T15" fmla="*/ 65 h 211"/>
                <a:gd name="T16" fmla="*/ 637 w 895"/>
                <a:gd name="T17" fmla="*/ 65 h 211"/>
                <a:gd name="T18" fmla="*/ 637 w 895"/>
                <a:gd name="T19" fmla="*/ 103 h 211"/>
                <a:gd name="T20" fmla="*/ 581 w 895"/>
                <a:gd name="T21" fmla="*/ 159 h 211"/>
                <a:gd name="T22" fmla="*/ 543 w 895"/>
                <a:gd name="T23" fmla="*/ 159 h 211"/>
                <a:gd name="T24" fmla="*/ 543 w 895"/>
                <a:gd name="T25" fmla="*/ 122 h 211"/>
                <a:gd name="T26" fmla="*/ 581 w 895"/>
                <a:gd name="T27" fmla="*/ 122 h 211"/>
                <a:gd name="T28" fmla="*/ 581 w 895"/>
                <a:gd name="T29" fmla="*/ 159 h 211"/>
                <a:gd name="T30" fmla="*/ 524 w 895"/>
                <a:gd name="T31" fmla="*/ 103 h 211"/>
                <a:gd name="T32" fmla="*/ 485 w 895"/>
                <a:gd name="T33" fmla="*/ 103 h 211"/>
                <a:gd name="T34" fmla="*/ 485 w 895"/>
                <a:gd name="T35" fmla="*/ 65 h 211"/>
                <a:gd name="T36" fmla="*/ 524 w 895"/>
                <a:gd name="T37" fmla="*/ 65 h 211"/>
                <a:gd name="T38" fmla="*/ 524 w 895"/>
                <a:gd name="T39" fmla="*/ 103 h 211"/>
                <a:gd name="T40" fmla="*/ 467 w 895"/>
                <a:gd name="T41" fmla="*/ 159 h 211"/>
                <a:gd name="T42" fmla="*/ 428 w 895"/>
                <a:gd name="T43" fmla="*/ 159 h 211"/>
                <a:gd name="T44" fmla="*/ 428 w 895"/>
                <a:gd name="T45" fmla="*/ 122 h 211"/>
                <a:gd name="T46" fmla="*/ 467 w 895"/>
                <a:gd name="T47" fmla="*/ 122 h 211"/>
                <a:gd name="T48" fmla="*/ 467 w 895"/>
                <a:gd name="T49" fmla="*/ 159 h 211"/>
                <a:gd name="T50" fmla="*/ 410 w 895"/>
                <a:gd name="T51" fmla="*/ 103 h 211"/>
                <a:gd name="T52" fmla="*/ 371 w 895"/>
                <a:gd name="T53" fmla="*/ 103 h 211"/>
                <a:gd name="T54" fmla="*/ 371 w 895"/>
                <a:gd name="T55" fmla="*/ 65 h 211"/>
                <a:gd name="T56" fmla="*/ 410 w 895"/>
                <a:gd name="T57" fmla="*/ 65 h 211"/>
                <a:gd name="T58" fmla="*/ 410 w 895"/>
                <a:gd name="T59" fmla="*/ 103 h 211"/>
                <a:gd name="T60" fmla="*/ 353 w 895"/>
                <a:gd name="T61" fmla="*/ 159 h 211"/>
                <a:gd name="T62" fmla="*/ 315 w 895"/>
                <a:gd name="T63" fmla="*/ 159 h 211"/>
                <a:gd name="T64" fmla="*/ 315 w 895"/>
                <a:gd name="T65" fmla="*/ 122 h 211"/>
                <a:gd name="T66" fmla="*/ 353 w 895"/>
                <a:gd name="T67" fmla="*/ 122 h 211"/>
                <a:gd name="T68" fmla="*/ 353 w 895"/>
                <a:gd name="T69" fmla="*/ 159 h 211"/>
                <a:gd name="T70" fmla="*/ 295 w 895"/>
                <a:gd name="T71" fmla="*/ 103 h 211"/>
                <a:gd name="T72" fmla="*/ 258 w 895"/>
                <a:gd name="T73" fmla="*/ 103 h 211"/>
                <a:gd name="T74" fmla="*/ 258 w 895"/>
                <a:gd name="T75" fmla="*/ 65 h 211"/>
                <a:gd name="T76" fmla="*/ 295 w 895"/>
                <a:gd name="T77" fmla="*/ 65 h 211"/>
                <a:gd name="T78" fmla="*/ 295 w 895"/>
                <a:gd name="T79" fmla="*/ 103 h 211"/>
                <a:gd name="T80" fmla="*/ 238 w 895"/>
                <a:gd name="T81" fmla="*/ 159 h 211"/>
                <a:gd name="T82" fmla="*/ 201 w 895"/>
                <a:gd name="T83" fmla="*/ 159 h 211"/>
                <a:gd name="T84" fmla="*/ 201 w 895"/>
                <a:gd name="T85" fmla="*/ 122 h 211"/>
                <a:gd name="T86" fmla="*/ 238 w 895"/>
                <a:gd name="T87" fmla="*/ 122 h 211"/>
                <a:gd name="T88" fmla="*/ 238 w 895"/>
                <a:gd name="T89" fmla="*/ 159 h 211"/>
                <a:gd name="T90" fmla="*/ 815 w 895"/>
                <a:gd name="T91" fmla="*/ 0 h 211"/>
                <a:gd name="T92" fmla="*/ 80 w 895"/>
                <a:gd name="T93" fmla="*/ 0 h 211"/>
                <a:gd name="T94" fmla="*/ 0 w 895"/>
                <a:gd name="T95" fmla="*/ 211 h 211"/>
                <a:gd name="T96" fmla="*/ 895 w 895"/>
                <a:gd name="T97" fmla="*/ 211 h 211"/>
                <a:gd name="T98" fmla="*/ 815 w 895"/>
                <a:gd name="T9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5" h="211">
                  <a:moveTo>
                    <a:pt x="694" y="159"/>
                  </a:moveTo>
                  <a:lnTo>
                    <a:pt x="657" y="159"/>
                  </a:lnTo>
                  <a:lnTo>
                    <a:pt x="657" y="122"/>
                  </a:lnTo>
                  <a:lnTo>
                    <a:pt x="694" y="122"/>
                  </a:lnTo>
                  <a:lnTo>
                    <a:pt x="694" y="159"/>
                  </a:lnTo>
                  <a:close/>
                  <a:moveTo>
                    <a:pt x="637" y="103"/>
                  </a:moveTo>
                  <a:lnTo>
                    <a:pt x="600" y="103"/>
                  </a:lnTo>
                  <a:lnTo>
                    <a:pt x="600" y="65"/>
                  </a:lnTo>
                  <a:lnTo>
                    <a:pt x="637" y="65"/>
                  </a:lnTo>
                  <a:lnTo>
                    <a:pt x="637" y="103"/>
                  </a:lnTo>
                  <a:close/>
                  <a:moveTo>
                    <a:pt x="581" y="159"/>
                  </a:moveTo>
                  <a:lnTo>
                    <a:pt x="543" y="159"/>
                  </a:lnTo>
                  <a:lnTo>
                    <a:pt x="543" y="122"/>
                  </a:lnTo>
                  <a:lnTo>
                    <a:pt x="581" y="122"/>
                  </a:lnTo>
                  <a:lnTo>
                    <a:pt x="581" y="159"/>
                  </a:lnTo>
                  <a:close/>
                  <a:moveTo>
                    <a:pt x="524" y="103"/>
                  </a:moveTo>
                  <a:lnTo>
                    <a:pt x="485" y="103"/>
                  </a:lnTo>
                  <a:lnTo>
                    <a:pt x="485" y="65"/>
                  </a:lnTo>
                  <a:lnTo>
                    <a:pt x="524" y="65"/>
                  </a:lnTo>
                  <a:lnTo>
                    <a:pt x="524" y="103"/>
                  </a:lnTo>
                  <a:close/>
                  <a:moveTo>
                    <a:pt x="467" y="159"/>
                  </a:moveTo>
                  <a:lnTo>
                    <a:pt x="428" y="159"/>
                  </a:lnTo>
                  <a:lnTo>
                    <a:pt x="428" y="122"/>
                  </a:lnTo>
                  <a:lnTo>
                    <a:pt x="467" y="122"/>
                  </a:lnTo>
                  <a:lnTo>
                    <a:pt x="467" y="159"/>
                  </a:lnTo>
                  <a:close/>
                  <a:moveTo>
                    <a:pt x="410" y="103"/>
                  </a:moveTo>
                  <a:lnTo>
                    <a:pt x="371" y="103"/>
                  </a:lnTo>
                  <a:lnTo>
                    <a:pt x="371" y="65"/>
                  </a:lnTo>
                  <a:lnTo>
                    <a:pt x="410" y="65"/>
                  </a:lnTo>
                  <a:lnTo>
                    <a:pt x="410" y="103"/>
                  </a:lnTo>
                  <a:close/>
                  <a:moveTo>
                    <a:pt x="353" y="159"/>
                  </a:moveTo>
                  <a:lnTo>
                    <a:pt x="315" y="159"/>
                  </a:lnTo>
                  <a:lnTo>
                    <a:pt x="315" y="122"/>
                  </a:lnTo>
                  <a:lnTo>
                    <a:pt x="353" y="122"/>
                  </a:lnTo>
                  <a:lnTo>
                    <a:pt x="353" y="159"/>
                  </a:lnTo>
                  <a:close/>
                  <a:moveTo>
                    <a:pt x="295" y="103"/>
                  </a:moveTo>
                  <a:lnTo>
                    <a:pt x="258" y="103"/>
                  </a:lnTo>
                  <a:lnTo>
                    <a:pt x="258" y="65"/>
                  </a:lnTo>
                  <a:lnTo>
                    <a:pt x="295" y="65"/>
                  </a:lnTo>
                  <a:lnTo>
                    <a:pt x="295" y="103"/>
                  </a:lnTo>
                  <a:close/>
                  <a:moveTo>
                    <a:pt x="238" y="159"/>
                  </a:moveTo>
                  <a:lnTo>
                    <a:pt x="201" y="159"/>
                  </a:lnTo>
                  <a:lnTo>
                    <a:pt x="201" y="122"/>
                  </a:lnTo>
                  <a:lnTo>
                    <a:pt x="238" y="122"/>
                  </a:lnTo>
                  <a:lnTo>
                    <a:pt x="238" y="159"/>
                  </a:lnTo>
                  <a:close/>
                  <a:moveTo>
                    <a:pt x="815" y="0"/>
                  </a:moveTo>
                  <a:lnTo>
                    <a:pt x="80" y="0"/>
                  </a:lnTo>
                  <a:lnTo>
                    <a:pt x="0" y="211"/>
                  </a:lnTo>
                  <a:lnTo>
                    <a:pt x="895" y="211"/>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84" name="Forme libre 322">
              <a:extLst>
                <a:ext uri="{FF2B5EF4-FFF2-40B4-BE49-F238E27FC236}">
                  <a16:creationId xmlns="" xmlns:a16="http://schemas.microsoft.com/office/drawing/2014/main" id="{5E64CAF0-0E1E-4978-B131-81EF0ABB8DA8}"/>
                </a:ext>
              </a:extLst>
            </p:cNvPr>
            <p:cNvSpPr>
              <a:spLocks noEditPoints="1"/>
            </p:cNvSpPr>
            <p:nvPr/>
          </p:nvSpPr>
          <p:spPr bwMode="auto">
            <a:xfrm>
              <a:off x="304800" y="1001713"/>
              <a:ext cx="287338" cy="57150"/>
            </a:xfrm>
            <a:custGeom>
              <a:avLst/>
              <a:gdLst>
                <a:gd name="T0" fmla="*/ 572 w 903"/>
                <a:gd name="T1" fmla="*/ 78 h 180"/>
                <a:gd name="T2" fmla="*/ 569 w 903"/>
                <a:gd name="T3" fmla="*/ 84 h 180"/>
                <a:gd name="T4" fmla="*/ 565 w 903"/>
                <a:gd name="T5" fmla="*/ 88 h 180"/>
                <a:gd name="T6" fmla="*/ 560 w 903"/>
                <a:gd name="T7" fmla="*/ 90 h 180"/>
                <a:gd name="T8" fmla="*/ 554 w 903"/>
                <a:gd name="T9" fmla="*/ 90 h 180"/>
                <a:gd name="T10" fmla="*/ 548 w 903"/>
                <a:gd name="T11" fmla="*/ 88 h 180"/>
                <a:gd name="T12" fmla="*/ 545 w 903"/>
                <a:gd name="T13" fmla="*/ 84 h 180"/>
                <a:gd name="T14" fmla="*/ 543 w 903"/>
                <a:gd name="T15" fmla="*/ 78 h 180"/>
                <a:gd name="T16" fmla="*/ 542 w 903"/>
                <a:gd name="T17" fmla="*/ 60 h 180"/>
                <a:gd name="T18" fmla="*/ 331 w 903"/>
                <a:gd name="T19" fmla="*/ 75 h 180"/>
                <a:gd name="T20" fmla="*/ 330 w 903"/>
                <a:gd name="T21" fmla="*/ 80 h 180"/>
                <a:gd name="T22" fmla="*/ 327 w 903"/>
                <a:gd name="T23" fmla="*/ 86 h 180"/>
                <a:gd name="T24" fmla="*/ 322 w 903"/>
                <a:gd name="T25" fmla="*/ 89 h 180"/>
                <a:gd name="T26" fmla="*/ 316 w 903"/>
                <a:gd name="T27" fmla="*/ 90 h 180"/>
                <a:gd name="T28" fmla="*/ 310 w 903"/>
                <a:gd name="T29" fmla="*/ 89 h 180"/>
                <a:gd name="T30" fmla="*/ 306 w 903"/>
                <a:gd name="T31" fmla="*/ 86 h 180"/>
                <a:gd name="T32" fmla="*/ 302 w 903"/>
                <a:gd name="T33" fmla="*/ 80 h 180"/>
                <a:gd name="T34" fmla="*/ 301 w 903"/>
                <a:gd name="T35" fmla="*/ 75 h 180"/>
                <a:gd name="T36" fmla="*/ 301 w 903"/>
                <a:gd name="T37" fmla="*/ 42 h 180"/>
                <a:gd name="T38" fmla="*/ 304 w 903"/>
                <a:gd name="T39" fmla="*/ 36 h 180"/>
                <a:gd name="T40" fmla="*/ 308 w 903"/>
                <a:gd name="T41" fmla="*/ 32 h 180"/>
                <a:gd name="T42" fmla="*/ 313 w 903"/>
                <a:gd name="T43" fmla="*/ 30 h 180"/>
                <a:gd name="T44" fmla="*/ 557 w 903"/>
                <a:gd name="T45" fmla="*/ 30 h 180"/>
                <a:gd name="T46" fmla="*/ 563 w 903"/>
                <a:gd name="T47" fmla="*/ 31 h 180"/>
                <a:gd name="T48" fmla="*/ 567 w 903"/>
                <a:gd name="T49" fmla="*/ 34 h 180"/>
                <a:gd name="T50" fmla="*/ 571 w 903"/>
                <a:gd name="T51" fmla="*/ 39 h 180"/>
                <a:gd name="T52" fmla="*/ 572 w 903"/>
                <a:gd name="T53" fmla="*/ 45 h 180"/>
                <a:gd name="T54" fmla="*/ 0 w 903"/>
                <a:gd name="T55" fmla="*/ 0 h 180"/>
                <a:gd name="T56" fmla="*/ 0 w 903"/>
                <a:gd name="T57" fmla="*/ 168 h 180"/>
                <a:gd name="T58" fmla="*/ 2 w 903"/>
                <a:gd name="T59" fmla="*/ 174 h 180"/>
                <a:gd name="T60" fmla="*/ 6 w 903"/>
                <a:gd name="T61" fmla="*/ 178 h 180"/>
                <a:gd name="T62" fmla="*/ 12 w 903"/>
                <a:gd name="T63" fmla="*/ 180 h 180"/>
                <a:gd name="T64" fmla="*/ 888 w 903"/>
                <a:gd name="T65" fmla="*/ 180 h 180"/>
                <a:gd name="T66" fmla="*/ 894 w 903"/>
                <a:gd name="T67" fmla="*/ 179 h 180"/>
                <a:gd name="T68" fmla="*/ 899 w 903"/>
                <a:gd name="T69" fmla="*/ 176 h 180"/>
                <a:gd name="T70" fmla="*/ 902 w 903"/>
                <a:gd name="T71" fmla="*/ 172 h 180"/>
                <a:gd name="T72" fmla="*/ 903 w 903"/>
                <a:gd name="T73" fmla="*/ 165 h 180"/>
                <a:gd name="T74" fmla="*/ 0 w 903"/>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3" h="180">
                  <a:moveTo>
                    <a:pt x="572" y="75"/>
                  </a:moveTo>
                  <a:lnTo>
                    <a:pt x="572" y="78"/>
                  </a:lnTo>
                  <a:lnTo>
                    <a:pt x="571" y="80"/>
                  </a:lnTo>
                  <a:lnTo>
                    <a:pt x="569" y="84"/>
                  </a:lnTo>
                  <a:lnTo>
                    <a:pt x="567" y="86"/>
                  </a:lnTo>
                  <a:lnTo>
                    <a:pt x="565" y="88"/>
                  </a:lnTo>
                  <a:lnTo>
                    <a:pt x="563" y="89"/>
                  </a:lnTo>
                  <a:lnTo>
                    <a:pt x="560" y="90"/>
                  </a:lnTo>
                  <a:lnTo>
                    <a:pt x="557" y="90"/>
                  </a:lnTo>
                  <a:lnTo>
                    <a:pt x="554" y="90"/>
                  </a:lnTo>
                  <a:lnTo>
                    <a:pt x="551" y="89"/>
                  </a:lnTo>
                  <a:lnTo>
                    <a:pt x="548" y="88"/>
                  </a:lnTo>
                  <a:lnTo>
                    <a:pt x="546" y="86"/>
                  </a:lnTo>
                  <a:lnTo>
                    <a:pt x="545" y="84"/>
                  </a:lnTo>
                  <a:lnTo>
                    <a:pt x="543" y="80"/>
                  </a:lnTo>
                  <a:lnTo>
                    <a:pt x="543" y="78"/>
                  </a:lnTo>
                  <a:lnTo>
                    <a:pt x="542" y="75"/>
                  </a:lnTo>
                  <a:lnTo>
                    <a:pt x="542" y="60"/>
                  </a:lnTo>
                  <a:lnTo>
                    <a:pt x="331" y="60"/>
                  </a:lnTo>
                  <a:lnTo>
                    <a:pt x="331" y="75"/>
                  </a:lnTo>
                  <a:lnTo>
                    <a:pt x="331" y="78"/>
                  </a:lnTo>
                  <a:lnTo>
                    <a:pt x="330" y="80"/>
                  </a:lnTo>
                  <a:lnTo>
                    <a:pt x="328" y="84"/>
                  </a:lnTo>
                  <a:lnTo>
                    <a:pt x="327" y="86"/>
                  </a:lnTo>
                  <a:lnTo>
                    <a:pt x="325" y="88"/>
                  </a:lnTo>
                  <a:lnTo>
                    <a:pt x="322" y="89"/>
                  </a:lnTo>
                  <a:lnTo>
                    <a:pt x="320" y="90"/>
                  </a:lnTo>
                  <a:lnTo>
                    <a:pt x="316" y="90"/>
                  </a:lnTo>
                  <a:lnTo>
                    <a:pt x="313" y="90"/>
                  </a:lnTo>
                  <a:lnTo>
                    <a:pt x="310" y="89"/>
                  </a:lnTo>
                  <a:lnTo>
                    <a:pt x="308" y="88"/>
                  </a:lnTo>
                  <a:lnTo>
                    <a:pt x="306" y="86"/>
                  </a:lnTo>
                  <a:lnTo>
                    <a:pt x="304" y="84"/>
                  </a:lnTo>
                  <a:lnTo>
                    <a:pt x="302" y="80"/>
                  </a:lnTo>
                  <a:lnTo>
                    <a:pt x="301" y="78"/>
                  </a:lnTo>
                  <a:lnTo>
                    <a:pt x="301" y="75"/>
                  </a:lnTo>
                  <a:lnTo>
                    <a:pt x="301" y="45"/>
                  </a:lnTo>
                  <a:lnTo>
                    <a:pt x="301" y="42"/>
                  </a:lnTo>
                  <a:lnTo>
                    <a:pt x="302" y="39"/>
                  </a:lnTo>
                  <a:lnTo>
                    <a:pt x="304" y="36"/>
                  </a:lnTo>
                  <a:lnTo>
                    <a:pt x="306" y="34"/>
                  </a:lnTo>
                  <a:lnTo>
                    <a:pt x="308" y="32"/>
                  </a:lnTo>
                  <a:lnTo>
                    <a:pt x="310" y="31"/>
                  </a:lnTo>
                  <a:lnTo>
                    <a:pt x="313" y="30"/>
                  </a:lnTo>
                  <a:lnTo>
                    <a:pt x="316" y="30"/>
                  </a:lnTo>
                  <a:lnTo>
                    <a:pt x="557" y="30"/>
                  </a:lnTo>
                  <a:lnTo>
                    <a:pt x="560" y="30"/>
                  </a:lnTo>
                  <a:lnTo>
                    <a:pt x="563" y="31"/>
                  </a:lnTo>
                  <a:lnTo>
                    <a:pt x="565" y="32"/>
                  </a:lnTo>
                  <a:lnTo>
                    <a:pt x="567" y="34"/>
                  </a:lnTo>
                  <a:lnTo>
                    <a:pt x="569" y="36"/>
                  </a:lnTo>
                  <a:lnTo>
                    <a:pt x="571" y="39"/>
                  </a:lnTo>
                  <a:lnTo>
                    <a:pt x="572" y="42"/>
                  </a:lnTo>
                  <a:lnTo>
                    <a:pt x="572" y="45"/>
                  </a:lnTo>
                  <a:lnTo>
                    <a:pt x="572" y="75"/>
                  </a:lnTo>
                  <a:close/>
                  <a:moveTo>
                    <a:pt x="0" y="0"/>
                  </a:moveTo>
                  <a:lnTo>
                    <a:pt x="0" y="165"/>
                  </a:lnTo>
                  <a:lnTo>
                    <a:pt x="0" y="168"/>
                  </a:lnTo>
                  <a:lnTo>
                    <a:pt x="1" y="172"/>
                  </a:lnTo>
                  <a:lnTo>
                    <a:pt x="2" y="174"/>
                  </a:lnTo>
                  <a:lnTo>
                    <a:pt x="4" y="176"/>
                  </a:lnTo>
                  <a:lnTo>
                    <a:pt x="6" y="178"/>
                  </a:lnTo>
                  <a:lnTo>
                    <a:pt x="10" y="179"/>
                  </a:lnTo>
                  <a:lnTo>
                    <a:pt x="12" y="180"/>
                  </a:lnTo>
                  <a:lnTo>
                    <a:pt x="15" y="180"/>
                  </a:lnTo>
                  <a:lnTo>
                    <a:pt x="888" y="180"/>
                  </a:lnTo>
                  <a:lnTo>
                    <a:pt x="891" y="180"/>
                  </a:lnTo>
                  <a:lnTo>
                    <a:pt x="894" y="179"/>
                  </a:lnTo>
                  <a:lnTo>
                    <a:pt x="897" y="178"/>
                  </a:lnTo>
                  <a:lnTo>
                    <a:pt x="899" y="176"/>
                  </a:lnTo>
                  <a:lnTo>
                    <a:pt x="901" y="174"/>
                  </a:lnTo>
                  <a:lnTo>
                    <a:pt x="902" y="172"/>
                  </a:lnTo>
                  <a:lnTo>
                    <a:pt x="903" y="168"/>
                  </a:lnTo>
                  <a:lnTo>
                    <a:pt x="903" y="165"/>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85" name="Forme libre 323">
              <a:extLst>
                <a:ext uri="{FF2B5EF4-FFF2-40B4-BE49-F238E27FC236}">
                  <a16:creationId xmlns="" xmlns:a16="http://schemas.microsoft.com/office/drawing/2014/main" id="{4F8D27CA-EA67-412D-83F2-F661D003B3C9}"/>
                </a:ext>
              </a:extLst>
            </p:cNvPr>
            <p:cNvSpPr>
              <a:spLocks noEditPoints="1"/>
            </p:cNvSpPr>
            <p:nvPr/>
          </p:nvSpPr>
          <p:spPr bwMode="auto">
            <a:xfrm>
              <a:off x="333375" y="771525"/>
              <a:ext cx="230188" cy="142875"/>
            </a:xfrm>
            <a:custGeom>
              <a:avLst/>
              <a:gdLst>
                <a:gd name="T0" fmla="*/ 448 w 723"/>
                <a:gd name="T1" fmla="*/ 361 h 452"/>
                <a:gd name="T2" fmla="*/ 441 w 723"/>
                <a:gd name="T3" fmla="*/ 357 h 452"/>
                <a:gd name="T4" fmla="*/ 438 w 723"/>
                <a:gd name="T5" fmla="*/ 350 h 452"/>
                <a:gd name="T6" fmla="*/ 438 w 723"/>
                <a:gd name="T7" fmla="*/ 340 h 452"/>
                <a:gd name="T8" fmla="*/ 443 w 723"/>
                <a:gd name="T9" fmla="*/ 334 h 452"/>
                <a:gd name="T10" fmla="*/ 452 w 723"/>
                <a:gd name="T11" fmla="*/ 331 h 452"/>
                <a:gd name="T12" fmla="*/ 608 w 723"/>
                <a:gd name="T13" fmla="*/ 333 h 452"/>
                <a:gd name="T14" fmla="*/ 615 w 723"/>
                <a:gd name="T15" fmla="*/ 338 h 452"/>
                <a:gd name="T16" fmla="*/ 618 w 723"/>
                <a:gd name="T17" fmla="*/ 346 h 452"/>
                <a:gd name="T18" fmla="*/ 615 w 723"/>
                <a:gd name="T19" fmla="*/ 355 h 452"/>
                <a:gd name="T20" fmla="*/ 608 w 723"/>
                <a:gd name="T21" fmla="*/ 360 h 452"/>
                <a:gd name="T22" fmla="*/ 331 w 723"/>
                <a:gd name="T23" fmla="*/ 407 h 452"/>
                <a:gd name="T24" fmla="*/ 329 w 723"/>
                <a:gd name="T25" fmla="*/ 415 h 452"/>
                <a:gd name="T26" fmla="*/ 322 w 723"/>
                <a:gd name="T27" fmla="*/ 420 h 452"/>
                <a:gd name="T28" fmla="*/ 105 w 723"/>
                <a:gd name="T29" fmla="*/ 422 h 452"/>
                <a:gd name="T30" fmla="*/ 98 w 723"/>
                <a:gd name="T31" fmla="*/ 419 h 452"/>
                <a:gd name="T32" fmla="*/ 92 w 723"/>
                <a:gd name="T33" fmla="*/ 412 h 452"/>
                <a:gd name="T34" fmla="*/ 90 w 723"/>
                <a:gd name="T35" fmla="*/ 286 h 452"/>
                <a:gd name="T36" fmla="*/ 93 w 723"/>
                <a:gd name="T37" fmla="*/ 278 h 452"/>
                <a:gd name="T38" fmla="*/ 100 w 723"/>
                <a:gd name="T39" fmla="*/ 272 h 452"/>
                <a:gd name="T40" fmla="*/ 316 w 723"/>
                <a:gd name="T41" fmla="*/ 271 h 452"/>
                <a:gd name="T42" fmla="*/ 325 w 723"/>
                <a:gd name="T43" fmla="*/ 274 h 452"/>
                <a:gd name="T44" fmla="*/ 330 w 723"/>
                <a:gd name="T45" fmla="*/ 280 h 452"/>
                <a:gd name="T46" fmla="*/ 331 w 723"/>
                <a:gd name="T47" fmla="*/ 407 h 452"/>
                <a:gd name="T48" fmla="*/ 722 w 723"/>
                <a:gd name="T49" fmla="*/ 220 h 452"/>
                <a:gd name="T50" fmla="*/ 717 w 723"/>
                <a:gd name="T51" fmla="*/ 213 h 452"/>
                <a:gd name="T52" fmla="*/ 708 w 723"/>
                <a:gd name="T53" fmla="*/ 211 h 452"/>
                <a:gd name="T54" fmla="*/ 678 w 723"/>
                <a:gd name="T55" fmla="*/ 150 h 452"/>
                <a:gd name="T56" fmla="*/ 703 w 723"/>
                <a:gd name="T57" fmla="*/ 143 h 452"/>
                <a:gd name="T58" fmla="*/ 720 w 723"/>
                <a:gd name="T59" fmla="*/ 123 h 452"/>
                <a:gd name="T60" fmla="*/ 723 w 723"/>
                <a:gd name="T61" fmla="*/ 45 h 452"/>
                <a:gd name="T62" fmla="*/ 715 w 723"/>
                <a:gd name="T63" fmla="*/ 20 h 452"/>
                <a:gd name="T64" fmla="*/ 695 w 723"/>
                <a:gd name="T65" fmla="*/ 3 h 452"/>
                <a:gd name="T66" fmla="*/ 497 w 723"/>
                <a:gd name="T67" fmla="*/ 0 h 452"/>
                <a:gd name="T68" fmla="*/ 472 w 723"/>
                <a:gd name="T69" fmla="*/ 8 h 452"/>
                <a:gd name="T70" fmla="*/ 456 w 723"/>
                <a:gd name="T71" fmla="*/ 28 h 452"/>
                <a:gd name="T72" fmla="*/ 452 w 723"/>
                <a:gd name="T73" fmla="*/ 105 h 452"/>
                <a:gd name="T74" fmla="*/ 460 w 723"/>
                <a:gd name="T75" fmla="*/ 131 h 452"/>
                <a:gd name="T76" fmla="*/ 479 w 723"/>
                <a:gd name="T77" fmla="*/ 147 h 452"/>
                <a:gd name="T78" fmla="*/ 573 w 723"/>
                <a:gd name="T79" fmla="*/ 150 h 452"/>
                <a:gd name="T80" fmla="*/ 301 w 723"/>
                <a:gd name="T81" fmla="*/ 75 h 452"/>
                <a:gd name="T82" fmla="*/ 297 w 723"/>
                <a:gd name="T83" fmla="*/ 65 h 452"/>
                <a:gd name="T84" fmla="*/ 288 w 723"/>
                <a:gd name="T85" fmla="*/ 60 h 452"/>
                <a:gd name="T86" fmla="*/ 130 w 723"/>
                <a:gd name="T87" fmla="*/ 121 h 452"/>
                <a:gd name="T88" fmla="*/ 121 w 723"/>
                <a:gd name="T89" fmla="*/ 131 h 452"/>
                <a:gd name="T90" fmla="*/ 15 w 723"/>
                <a:gd name="T91" fmla="*/ 211 h 452"/>
                <a:gd name="T92" fmla="*/ 7 w 723"/>
                <a:gd name="T93" fmla="*/ 213 h 452"/>
                <a:gd name="T94" fmla="*/ 1 w 723"/>
                <a:gd name="T95" fmla="*/ 220 h 452"/>
                <a:gd name="T96" fmla="*/ 0 w 723"/>
                <a:gd name="T97"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452">
                  <a:moveTo>
                    <a:pt x="603" y="361"/>
                  </a:moveTo>
                  <a:lnTo>
                    <a:pt x="452" y="361"/>
                  </a:lnTo>
                  <a:lnTo>
                    <a:pt x="448" y="361"/>
                  </a:lnTo>
                  <a:lnTo>
                    <a:pt x="446" y="360"/>
                  </a:lnTo>
                  <a:lnTo>
                    <a:pt x="443" y="359"/>
                  </a:lnTo>
                  <a:lnTo>
                    <a:pt x="441" y="357"/>
                  </a:lnTo>
                  <a:lnTo>
                    <a:pt x="440" y="355"/>
                  </a:lnTo>
                  <a:lnTo>
                    <a:pt x="438" y="352"/>
                  </a:lnTo>
                  <a:lnTo>
                    <a:pt x="438" y="350"/>
                  </a:lnTo>
                  <a:lnTo>
                    <a:pt x="437" y="346"/>
                  </a:lnTo>
                  <a:lnTo>
                    <a:pt x="438" y="343"/>
                  </a:lnTo>
                  <a:lnTo>
                    <a:pt x="438" y="340"/>
                  </a:lnTo>
                  <a:lnTo>
                    <a:pt x="440" y="338"/>
                  </a:lnTo>
                  <a:lnTo>
                    <a:pt x="441" y="336"/>
                  </a:lnTo>
                  <a:lnTo>
                    <a:pt x="443" y="334"/>
                  </a:lnTo>
                  <a:lnTo>
                    <a:pt x="446" y="333"/>
                  </a:lnTo>
                  <a:lnTo>
                    <a:pt x="448" y="331"/>
                  </a:lnTo>
                  <a:lnTo>
                    <a:pt x="452" y="331"/>
                  </a:lnTo>
                  <a:lnTo>
                    <a:pt x="603" y="331"/>
                  </a:lnTo>
                  <a:lnTo>
                    <a:pt x="605" y="331"/>
                  </a:lnTo>
                  <a:lnTo>
                    <a:pt x="608" y="333"/>
                  </a:lnTo>
                  <a:lnTo>
                    <a:pt x="610" y="334"/>
                  </a:lnTo>
                  <a:lnTo>
                    <a:pt x="614" y="336"/>
                  </a:lnTo>
                  <a:lnTo>
                    <a:pt x="615" y="338"/>
                  </a:lnTo>
                  <a:lnTo>
                    <a:pt x="617" y="340"/>
                  </a:lnTo>
                  <a:lnTo>
                    <a:pt x="617" y="343"/>
                  </a:lnTo>
                  <a:lnTo>
                    <a:pt x="618" y="346"/>
                  </a:lnTo>
                  <a:lnTo>
                    <a:pt x="617" y="350"/>
                  </a:lnTo>
                  <a:lnTo>
                    <a:pt x="617" y="352"/>
                  </a:lnTo>
                  <a:lnTo>
                    <a:pt x="615" y="355"/>
                  </a:lnTo>
                  <a:lnTo>
                    <a:pt x="614" y="357"/>
                  </a:lnTo>
                  <a:lnTo>
                    <a:pt x="610" y="359"/>
                  </a:lnTo>
                  <a:lnTo>
                    <a:pt x="608" y="360"/>
                  </a:lnTo>
                  <a:lnTo>
                    <a:pt x="605" y="361"/>
                  </a:lnTo>
                  <a:lnTo>
                    <a:pt x="603" y="361"/>
                  </a:lnTo>
                  <a:close/>
                  <a:moveTo>
                    <a:pt x="331" y="407"/>
                  </a:moveTo>
                  <a:lnTo>
                    <a:pt x="331" y="410"/>
                  </a:lnTo>
                  <a:lnTo>
                    <a:pt x="330" y="412"/>
                  </a:lnTo>
                  <a:lnTo>
                    <a:pt x="329" y="415"/>
                  </a:lnTo>
                  <a:lnTo>
                    <a:pt x="327" y="417"/>
                  </a:lnTo>
                  <a:lnTo>
                    <a:pt x="325" y="419"/>
                  </a:lnTo>
                  <a:lnTo>
                    <a:pt x="322" y="420"/>
                  </a:lnTo>
                  <a:lnTo>
                    <a:pt x="320" y="422"/>
                  </a:lnTo>
                  <a:lnTo>
                    <a:pt x="316" y="422"/>
                  </a:lnTo>
                  <a:lnTo>
                    <a:pt x="105" y="422"/>
                  </a:lnTo>
                  <a:lnTo>
                    <a:pt x="103" y="422"/>
                  </a:lnTo>
                  <a:lnTo>
                    <a:pt x="100" y="420"/>
                  </a:lnTo>
                  <a:lnTo>
                    <a:pt x="98" y="419"/>
                  </a:lnTo>
                  <a:lnTo>
                    <a:pt x="96" y="417"/>
                  </a:lnTo>
                  <a:lnTo>
                    <a:pt x="93" y="415"/>
                  </a:lnTo>
                  <a:lnTo>
                    <a:pt x="92" y="412"/>
                  </a:lnTo>
                  <a:lnTo>
                    <a:pt x="91" y="410"/>
                  </a:lnTo>
                  <a:lnTo>
                    <a:pt x="90" y="407"/>
                  </a:lnTo>
                  <a:lnTo>
                    <a:pt x="90" y="286"/>
                  </a:lnTo>
                  <a:lnTo>
                    <a:pt x="91" y="283"/>
                  </a:lnTo>
                  <a:lnTo>
                    <a:pt x="92" y="280"/>
                  </a:lnTo>
                  <a:lnTo>
                    <a:pt x="93" y="278"/>
                  </a:lnTo>
                  <a:lnTo>
                    <a:pt x="96" y="276"/>
                  </a:lnTo>
                  <a:lnTo>
                    <a:pt x="98" y="274"/>
                  </a:lnTo>
                  <a:lnTo>
                    <a:pt x="100" y="272"/>
                  </a:lnTo>
                  <a:lnTo>
                    <a:pt x="103" y="271"/>
                  </a:lnTo>
                  <a:lnTo>
                    <a:pt x="105" y="271"/>
                  </a:lnTo>
                  <a:lnTo>
                    <a:pt x="316" y="271"/>
                  </a:lnTo>
                  <a:lnTo>
                    <a:pt x="320" y="271"/>
                  </a:lnTo>
                  <a:lnTo>
                    <a:pt x="322" y="272"/>
                  </a:lnTo>
                  <a:lnTo>
                    <a:pt x="325" y="274"/>
                  </a:lnTo>
                  <a:lnTo>
                    <a:pt x="327" y="276"/>
                  </a:lnTo>
                  <a:lnTo>
                    <a:pt x="329" y="278"/>
                  </a:lnTo>
                  <a:lnTo>
                    <a:pt x="330" y="280"/>
                  </a:lnTo>
                  <a:lnTo>
                    <a:pt x="331" y="283"/>
                  </a:lnTo>
                  <a:lnTo>
                    <a:pt x="331" y="286"/>
                  </a:lnTo>
                  <a:lnTo>
                    <a:pt x="331" y="407"/>
                  </a:lnTo>
                  <a:close/>
                  <a:moveTo>
                    <a:pt x="723" y="226"/>
                  </a:moveTo>
                  <a:lnTo>
                    <a:pt x="723" y="223"/>
                  </a:lnTo>
                  <a:lnTo>
                    <a:pt x="722" y="220"/>
                  </a:lnTo>
                  <a:lnTo>
                    <a:pt x="721" y="218"/>
                  </a:lnTo>
                  <a:lnTo>
                    <a:pt x="719" y="216"/>
                  </a:lnTo>
                  <a:lnTo>
                    <a:pt x="717" y="213"/>
                  </a:lnTo>
                  <a:lnTo>
                    <a:pt x="713" y="212"/>
                  </a:lnTo>
                  <a:lnTo>
                    <a:pt x="711" y="211"/>
                  </a:lnTo>
                  <a:lnTo>
                    <a:pt x="708" y="211"/>
                  </a:lnTo>
                  <a:lnTo>
                    <a:pt x="603" y="211"/>
                  </a:lnTo>
                  <a:lnTo>
                    <a:pt x="603" y="150"/>
                  </a:lnTo>
                  <a:lnTo>
                    <a:pt x="678" y="150"/>
                  </a:lnTo>
                  <a:lnTo>
                    <a:pt x="686" y="149"/>
                  </a:lnTo>
                  <a:lnTo>
                    <a:pt x="695" y="147"/>
                  </a:lnTo>
                  <a:lnTo>
                    <a:pt x="703" y="143"/>
                  </a:lnTo>
                  <a:lnTo>
                    <a:pt x="710" y="137"/>
                  </a:lnTo>
                  <a:lnTo>
                    <a:pt x="715" y="131"/>
                  </a:lnTo>
                  <a:lnTo>
                    <a:pt x="720" y="123"/>
                  </a:lnTo>
                  <a:lnTo>
                    <a:pt x="722" y="115"/>
                  </a:lnTo>
                  <a:lnTo>
                    <a:pt x="723" y="105"/>
                  </a:lnTo>
                  <a:lnTo>
                    <a:pt x="723" y="45"/>
                  </a:lnTo>
                  <a:lnTo>
                    <a:pt x="722" y="36"/>
                  </a:lnTo>
                  <a:lnTo>
                    <a:pt x="720" y="28"/>
                  </a:lnTo>
                  <a:lnTo>
                    <a:pt x="715" y="20"/>
                  </a:lnTo>
                  <a:lnTo>
                    <a:pt x="710" y="13"/>
                  </a:lnTo>
                  <a:lnTo>
                    <a:pt x="703" y="8"/>
                  </a:lnTo>
                  <a:lnTo>
                    <a:pt x="695" y="3"/>
                  </a:lnTo>
                  <a:lnTo>
                    <a:pt x="686" y="1"/>
                  </a:lnTo>
                  <a:lnTo>
                    <a:pt x="678" y="0"/>
                  </a:lnTo>
                  <a:lnTo>
                    <a:pt x="497" y="0"/>
                  </a:lnTo>
                  <a:lnTo>
                    <a:pt x="488" y="1"/>
                  </a:lnTo>
                  <a:lnTo>
                    <a:pt x="479" y="3"/>
                  </a:lnTo>
                  <a:lnTo>
                    <a:pt x="472" y="8"/>
                  </a:lnTo>
                  <a:lnTo>
                    <a:pt x="466" y="13"/>
                  </a:lnTo>
                  <a:lnTo>
                    <a:pt x="460" y="20"/>
                  </a:lnTo>
                  <a:lnTo>
                    <a:pt x="456" y="28"/>
                  </a:lnTo>
                  <a:lnTo>
                    <a:pt x="453" y="36"/>
                  </a:lnTo>
                  <a:lnTo>
                    <a:pt x="452" y="45"/>
                  </a:lnTo>
                  <a:lnTo>
                    <a:pt x="452" y="105"/>
                  </a:lnTo>
                  <a:lnTo>
                    <a:pt x="453" y="115"/>
                  </a:lnTo>
                  <a:lnTo>
                    <a:pt x="456" y="123"/>
                  </a:lnTo>
                  <a:lnTo>
                    <a:pt x="460" y="131"/>
                  </a:lnTo>
                  <a:lnTo>
                    <a:pt x="466" y="137"/>
                  </a:lnTo>
                  <a:lnTo>
                    <a:pt x="472" y="143"/>
                  </a:lnTo>
                  <a:lnTo>
                    <a:pt x="479" y="147"/>
                  </a:lnTo>
                  <a:lnTo>
                    <a:pt x="488" y="150"/>
                  </a:lnTo>
                  <a:lnTo>
                    <a:pt x="497" y="150"/>
                  </a:lnTo>
                  <a:lnTo>
                    <a:pt x="573" y="150"/>
                  </a:lnTo>
                  <a:lnTo>
                    <a:pt x="573" y="211"/>
                  </a:lnTo>
                  <a:lnTo>
                    <a:pt x="301" y="211"/>
                  </a:lnTo>
                  <a:lnTo>
                    <a:pt x="301" y="75"/>
                  </a:lnTo>
                  <a:lnTo>
                    <a:pt x="301" y="72"/>
                  </a:lnTo>
                  <a:lnTo>
                    <a:pt x="299" y="69"/>
                  </a:lnTo>
                  <a:lnTo>
                    <a:pt x="297" y="65"/>
                  </a:lnTo>
                  <a:lnTo>
                    <a:pt x="295" y="63"/>
                  </a:lnTo>
                  <a:lnTo>
                    <a:pt x="292" y="61"/>
                  </a:lnTo>
                  <a:lnTo>
                    <a:pt x="288" y="60"/>
                  </a:lnTo>
                  <a:lnTo>
                    <a:pt x="284" y="60"/>
                  </a:lnTo>
                  <a:lnTo>
                    <a:pt x="281" y="61"/>
                  </a:lnTo>
                  <a:lnTo>
                    <a:pt x="130" y="121"/>
                  </a:lnTo>
                  <a:lnTo>
                    <a:pt x="127" y="123"/>
                  </a:lnTo>
                  <a:lnTo>
                    <a:pt x="123" y="128"/>
                  </a:lnTo>
                  <a:lnTo>
                    <a:pt x="121" y="131"/>
                  </a:lnTo>
                  <a:lnTo>
                    <a:pt x="121" y="135"/>
                  </a:lnTo>
                  <a:lnTo>
                    <a:pt x="121" y="211"/>
                  </a:lnTo>
                  <a:lnTo>
                    <a:pt x="15" y="211"/>
                  </a:lnTo>
                  <a:lnTo>
                    <a:pt x="12" y="211"/>
                  </a:lnTo>
                  <a:lnTo>
                    <a:pt x="10" y="212"/>
                  </a:lnTo>
                  <a:lnTo>
                    <a:pt x="7" y="213"/>
                  </a:lnTo>
                  <a:lnTo>
                    <a:pt x="4" y="216"/>
                  </a:lnTo>
                  <a:lnTo>
                    <a:pt x="3" y="218"/>
                  </a:lnTo>
                  <a:lnTo>
                    <a:pt x="1" y="220"/>
                  </a:lnTo>
                  <a:lnTo>
                    <a:pt x="1" y="223"/>
                  </a:lnTo>
                  <a:lnTo>
                    <a:pt x="0" y="226"/>
                  </a:lnTo>
                  <a:lnTo>
                    <a:pt x="0" y="452"/>
                  </a:lnTo>
                  <a:lnTo>
                    <a:pt x="723" y="452"/>
                  </a:lnTo>
                  <a:lnTo>
                    <a:pt x="723"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grpSp>
      <p:pic>
        <p:nvPicPr>
          <p:cNvPr id="180" name="Image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2714" y="5616449"/>
            <a:ext cx="1141390" cy="1141390"/>
          </a:xfrm>
          <a:prstGeom prst="rect">
            <a:avLst/>
          </a:prstGeom>
        </p:spPr>
      </p:pic>
      <p:sp>
        <p:nvSpPr>
          <p:cNvPr id="6" name="ZoneTexte 5"/>
          <p:cNvSpPr txBox="1"/>
          <p:nvPr/>
        </p:nvSpPr>
        <p:spPr>
          <a:xfrm>
            <a:off x="6974923" y="3612405"/>
            <a:ext cx="5157397" cy="2339102"/>
          </a:xfrm>
          <a:prstGeom prst="rect">
            <a:avLst/>
          </a:prstGeom>
          <a:noFill/>
        </p:spPr>
        <p:txBody>
          <a:bodyPr wrap="square" rtlCol="0">
            <a:spAutoFit/>
          </a:bodyPr>
          <a:lstStyle/>
          <a:p>
            <a:pPr algn="ctr"/>
            <a:r>
              <a:rPr lang="fr-FR" sz="1600" dirty="0">
                <a:solidFill>
                  <a:schemeClr val="tx1">
                    <a:lumMod val="65000"/>
                    <a:lumOff val="35000"/>
                  </a:schemeClr>
                </a:solidFill>
              </a:rPr>
              <a:t>L’augmentation de la consommation </a:t>
            </a:r>
            <a:r>
              <a:rPr lang="fr-FR" sz="1600" dirty="0" smtClean="0">
                <a:solidFill>
                  <a:schemeClr val="tx1">
                    <a:lumMod val="65000"/>
                    <a:lumOff val="35000"/>
                  </a:schemeClr>
                </a:solidFill>
              </a:rPr>
              <a:t>énergétique </a:t>
            </a:r>
            <a:r>
              <a:rPr lang="fr-FR" sz="1600" dirty="0">
                <a:solidFill>
                  <a:schemeClr val="tx1">
                    <a:lumMod val="65000"/>
                    <a:lumOff val="35000"/>
                  </a:schemeClr>
                </a:solidFill>
              </a:rPr>
              <a:t>est </a:t>
            </a:r>
            <a:r>
              <a:rPr lang="fr-FR" sz="1600" dirty="0" smtClean="0">
                <a:solidFill>
                  <a:schemeClr val="tx1">
                    <a:lumMod val="65000"/>
                    <a:lumOff val="35000"/>
                  </a:schemeClr>
                </a:solidFill>
              </a:rPr>
              <a:t>allée </a:t>
            </a:r>
            <a:r>
              <a:rPr lang="fr-FR" sz="1600" dirty="0">
                <a:solidFill>
                  <a:schemeClr val="tx1">
                    <a:lumMod val="65000"/>
                    <a:lumOff val="35000"/>
                  </a:schemeClr>
                </a:solidFill>
              </a:rPr>
              <a:t>de pair avec le </a:t>
            </a:r>
            <a:r>
              <a:rPr lang="fr-FR" sz="1600" dirty="0" smtClean="0">
                <a:solidFill>
                  <a:schemeClr val="tx1">
                    <a:lumMod val="65000"/>
                    <a:lumOff val="35000"/>
                  </a:schemeClr>
                </a:solidFill>
              </a:rPr>
              <a:t>développement </a:t>
            </a:r>
            <a:r>
              <a:rPr lang="fr-FR" sz="1600" dirty="0">
                <a:solidFill>
                  <a:schemeClr val="tx1">
                    <a:lumMod val="65000"/>
                    <a:lumOff val="35000"/>
                  </a:schemeClr>
                </a:solidFill>
              </a:rPr>
              <a:t>important des lignes </a:t>
            </a:r>
            <a:r>
              <a:rPr lang="fr-FR" sz="1600" dirty="0" smtClean="0">
                <a:solidFill>
                  <a:schemeClr val="tx1">
                    <a:lumMod val="65000"/>
                    <a:lumOff val="35000"/>
                  </a:schemeClr>
                </a:solidFill>
              </a:rPr>
              <a:t>aériennes. </a:t>
            </a:r>
            <a:r>
              <a:rPr lang="fr-FR" sz="1600" dirty="0">
                <a:solidFill>
                  <a:schemeClr val="tx1">
                    <a:lumMod val="65000"/>
                    <a:lumOff val="35000"/>
                  </a:schemeClr>
                </a:solidFill>
              </a:rPr>
              <a:t>En effet, le besoin de transporter de l’</a:t>
            </a:r>
            <a:r>
              <a:rPr lang="fr-FR" sz="1600" dirty="0" err="1">
                <a:solidFill>
                  <a:schemeClr val="tx1">
                    <a:lumMod val="65000"/>
                    <a:lumOff val="35000"/>
                  </a:schemeClr>
                </a:solidFill>
              </a:rPr>
              <a:t>énergie</a:t>
            </a:r>
            <a:r>
              <a:rPr lang="fr-FR" sz="1600" dirty="0">
                <a:solidFill>
                  <a:schemeClr val="tx1">
                    <a:lumMod val="65000"/>
                    <a:lumOff val="35000"/>
                  </a:schemeClr>
                </a:solidFill>
              </a:rPr>
              <a:t> vers toutes sortes de territoires a </a:t>
            </a:r>
            <a:r>
              <a:rPr lang="fr-FR" sz="1600" dirty="0" smtClean="0">
                <a:solidFill>
                  <a:schemeClr val="tx1">
                    <a:lumMod val="65000"/>
                    <a:lumOff val="35000"/>
                  </a:schemeClr>
                </a:solidFill>
              </a:rPr>
              <a:t>été́ </a:t>
            </a:r>
            <a:r>
              <a:rPr lang="fr-FR" sz="1600" dirty="0">
                <a:solidFill>
                  <a:schemeClr val="tx1">
                    <a:lumMod val="65000"/>
                    <a:lumOff val="35000"/>
                  </a:schemeClr>
                </a:solidFill>
              </a:rPr>
              <a:t>accompagné par l’</a:t>
            </a:r>
            <a:r>
              <a:rPr lang="fr-FR" sz="1600" dirty="0" err="1">
                <a:solidFill>
                  <a:schemeClr val="tx1">
                    <a:lumMod val="65000"/>
                    <a:lumOff val="35000"/>
                  </a:schemeClr>
                </a:solidFill>
              </a:rPr>
              <a:t>élaboration</a:t>
            </a:r>
            <a:r>
              <a:rPr lang="fr-FR" sz="1600" dirty="0">
                <a:solidFill>
                  <a:schemeClr val="tx1">
                    <a:lumMod val="65000"/>
                    <a:lumOff val="35000"/>
                  </a:schemeClr>
                </a:solidFill>
              </a:rPr>
              <a:t> de câbles plus </a:t>
            </a:r>
            <a:r>
              <a:rPr lang="fr-FR" sz="1600" dirty="0" smtClean="0">
                <a:solidFill>
                  <a:schemeClr val="tx1">
                    <a:lumMod val="65000"/>
                    <a:lumOff val="35000"/>
                  </a:schemeClr>
                </a:solidFill>
              </a:rPr>
              <a:t>résistants dotés </a:t>
            </a:r>
            <a:r>
              <a:rPr lang="fr-FR" sz="1600" dirty="0">
                <a:solidFill>
                  <a:schemeClr val="tx1">
                    <a:lumMod val="65000"/>
                    <a:lumOff val="35000"/>
                  </a:schemeClr>
                </a:solidFill>
              </a:rPr>
              <a:t>d’une </a:t>
            </a:r>
            <a:r>
              <a:rPr lang="fr-FR" sz="1600" dirty="0" smtClean="0">
                <a:solidFill>
                  <a:schemeClr val="tx1">
                    <a:lumMod val="65000"/>
                    <a:lumOff val="35000"/>
                  </a:schemeClr>
                </a:solidFill>
              </a:rPr>
              <a:t>durée </a:t>
            </a:r>
            <a:r>
              <a:rPr lang="fr-FR" sz="1600" dirty="0">
                <a:solidFill>
                  <a:schemeClr val="tx1">
                    <a:lumMod val="65000"/>
                    <a:lumOff val="35000"/>
                  </a:schemeClr>
                </a:solidFill>
              </a:rPr>
              <a:t>de vie de plusieurs </a:t>
            </a:r>
            <a:r>
              <a:rPr lang="fr-FR" sz="1600" dirty="0" smtClean="0">
                <a:solidFill>
                  <a:schemeClr val="tx1">
                    <a:lumMod val="65000"/>
                    <a:lumOff val="35000"/>
                  </a:schemeClr>
                </a:solidFill>
              </a:rPr>
              <a:t>décennies, </a:t>
            </a:r>
            <a:r>
              <a:rPr lang="fr-FR" sz="1600" dirty="0">
                <a:solidFill>
                  <a:schemeClr val="tx1">
                    <a:lumMod val="65000"/>
                    <a:lumOff val="35000"/>
                  </a:schemeClr>
                </a:solidFill>
              </a:rPr>
              <a:t>et pouvant parcourir de plus grandes </a:t>
            </a:r>
            <a:r>
              <a:rPr lang="fr-FR" sz="1600" dirty="0" smtClean="0">
                <a:solidFill>
                  <a:schemeClr val="tx1">
                    <a:lumMod val="65000"/>
                    <a:lumOff val="35000"/>
                  </a:schemeClr>
                </a:solidFill>
              </a:rPr>
              <a:t>portées.</a:t>
            </a:r>
            <a:endParaRPr lang="fr-FR" sz="1600" dirty="0">
              <a:solidFill>
                <a:schemeClr val="tx1">
                  <a:lumMod val="65000"/>
                  <a:lumOff val="35000"/>
                </a:schemeClr>
              </a:solidFill>
            </a:endParaRPr>
          </a:p>
          <a:p>
            <a:pPr algn="ctr"/>
            <a:r>
              <a:rPr lang="fr-FR" sz="1600" dirty="0" smtClean="0">
                <a:solidFill>
                  <a:schemeClr val="tx1">
                    <a:lumMod val="65000"/>
                    <a:lumOff val="35000"/>
                  </a:schemeClr>
                </a:solidFill>
              </a:rPr>
              <a:t>.</a:t>
            </a:r>
            <a:endParaRPr lang="fr-FR" sz="1600" dirty="0">
              <a:solidFill>
                <a:schemeClr val="tx1">
                  <a:lumMod val="65000"/>
                  <a:lumOff val="35000"/>
                </a:schemeClr>
              </a:solidFill>
            </a:endParaRPr>
          </a:p>
          <a:p>
            <a:endParaRPr lang="fr-FR" dirty="0"/>
          </a:p>
        </p:txBody>
      </p:sp>
      <p:grpSp>
        <p:nvGrpSpPr>
          <p:cNvPr id="22" name="object 2"/>
          <p:cNvGrpSpPr/>
          <p:nvPr/>
        </p:nvGrpSpPr>
        <p:grpSpPr>
          <a:xfrm>
            <a:off x="55610" y="589475"/>
            <a:ext cx="6604498" cy="4750182"/>
            <a:chOff x="0" y="1603794"/>
            <a:chExt cx="7560309" cy="7484745"/>
          </a:xfrm>
        </p:grpSpPr>
        <p:sp>
          <p:nvSpPr>
            <p:cNvPr id="23" name="object 3"/>
            <p:cNvSpPr/>
            <p:nvPr/>
          </p:nvSpPr>
          <p:spPr>
            <a:xfrm>
              <a:off x="0" y="1603882"/>
              <a:ext cx="7560309" cy="7484109"/>
            </a:xfrm>
            <a:custGeom>
              <a:avLst/>
              <a:gdLst/>
              <a:ahLst/>
              <a:cxnLst/>
              <a:rect l="l" t="t" r="r" b="b"/>
              <a:pathLst>
                <a:path w="7560309" h="7484109">
                  <a:moveTo>
                    <a:pt x="7560005" y="0"/>
                  </a:moveTo>
                  <a:lnTo>
                    <a:pt x="0" y="0"/>
                  </a:lnTo>
                  <a:lnTo>
                    <a:pt x="0" y="7481570"/>
                  </a:lnTo>
                  <a:lnTo>
                    <a:pt x="0" y="7484110"/>
                  </a:lnTo>
                  <a:lnTo>
                    <a:pt x="7556970" y="7484110"/>
                  </a:lnTo>
                  <a:lnTo>
                    <a:pt x="7556970" y="7481570"/>
                  </a:lnTo>
                  <a:lnTo>
                    <a:pt x="7560005" y="7481570"/>
                  </a:lnTo>
                  <a:lnTo>
                    <a:pt x="7560005" y="0"/>
                  </a:lnTo>
                  <a:close/>
                </a:path>
              </a:pathLst>
            </a:custGeom>
            <a:solidFill>
              <a:srgbClr val="45617E"/>
            </a:solidFill>
          </p:spPr>
          <p:txBody>
            <a:bodyPr wrap="square" lIns="0" tIns="0" rIns="0" bIns="0" rtlCol="0"/>
            <a:lstStyle/>
            <a:p>
              <a:endParaRPr/>
            </a:p>
          </p:txBody>
        </p:sp>
        <p:sp>
          <p:nvSpPr>
            <p:cNvPr id="24" name="object 4"/>
            <p:cNvSpPr/>
            <p:nvPr/>
          </p:nvSpPr>
          <p:spPr>
            <a:xfrm>
              <a:off x="0" y="1603794"/>
              <a:ext cx="6611998" cy="7484402"/>
            </a:xfrm>
            <a:prstGeom prst="rect">
              <a:avLst/>
            </a:prstGeom>
            <a:blipFill>
              <a:blip r:embed="rId4" cstate="print"/>
              <a:stretch>
                <a:fillRect/>
              </a:stretch>
            </a:blipFill>
          </p:spPr>
          <p:txBody>
            <a:bodyPr wrap="square" lIns="0" tIns="0" rIns="0" bIns="0" rtlCol="0"/>
            <a:lstStyle/>
            <a:p>
              <a:endParaRPr/>
            </a:p>
          </p:txBody>
        </p:sp>
        <p:sp>
          <p:nvSpPr>
            <p:cNvPr id="25" name="object 5"/>
            <p:cNvSpPr/>
            <p:nvPr/>
          </p:nvSpPr>
          <p:spPr>
            <a:xfrm>
              <a:off x="0" y="6949795"/>
              <a:ext cx="4345940" cy="1069340"/>
            </a:xfrm>
            <a:custGeom>
              <a:avLst/>
              <a:gdLst/>
              <a:ahLst/>
              <a:cxnLst/>
              <a:rect l="l" t="t" r="r" b="b"/>
              <a:pathLst>
                <a:path w="4345940" h="1069340">
                  <a:moveTo>
                    <a:pt x="4323130" y="0"/>
                  </a:moveTo>
                  <a:lnTo>
                    <a:pt x="0" y="0"/>
                  </a:lnTo>
                  <a:lnTo>
                    <a:pt x="0" y="1069200"/>
                  </a:lnTo>
                  <a:lnTo>
                    <a:pt x="3933964" y="1069200"/>
                  </a:lnTo>
                  <a:lnTo>
                    <a:pt x="3949727" y="1068778"/>
                  </a:lnTo>
                  <a:lnTo>
                    <a:pt x="4340301" y="27000"/>
                  </a:lnTo>
                  <a:lnTo>
                    <a:pt x="4345562" y="11390"/>
                  </a:lnTo>
                  <a:lnTo>
                    <a:pt x="4345527" y="3375"/>
                  </a:lnTo>
                  <a:lnTo>
                    <a:pt x="4338586" y="421"/>
                  </a:lnTo>
                  <a:lnTo>
                    <a:pt x="4323130" y="0"/>
                  </a:lnTo>
                  <a:close/>
                </a:path>
              </a:pathLst>
            </a:custGeom>
            <a:solidFill>
              <a:srgbClr val="FFFFFF">
                <a:alpha val="75000"/>
              </a:srgbClr>
            </a:solidFill>
          </p:spPr>
          <p:txBody>
            <a:bodyPr wrap="square" lIns="0" tIns="0" rIns="0" bIns="0" rtlCol="0"/>
            <a:lstStyle/>
            <a:p>
              <a:endParaRPr/>
            </a:p>
          </p:txBody>
        </p:sp>
        <p:sp>
          <p:nvSpPr>
            <p:cNvPr id="26" name="object 6"/>
            <p:cNvSpPr/>
            <p:nvPr/>
          </p:nvSpPr>
          <p:spPr>
            <a:xfrm>
              <a:off x="4349793" y="4276801"/>
              <a:ext cx="3210200" cy="2672994"/>
            </a:xfrm>
            <a:prstGeom prst="rect">
              <a:avLst/>
            </a:prstGeom>
            <a:blipFill>
              <a:blip r:embed="rId5" cstate="print"/>
              <a:stretch>
                <a:fillRect/>
              </a:stretch>
            </a:blipFill>
          </p:spPr>
          <p:txBody>
            <a:bodyPr wrap="square" lIns="0" tIns="0" rIns="0" bIns="0" rtlCol="0"/>
            <a:lstStyle/>
            <a:p>
              <a:endParaRPr/>
            </a:p>
          </p:txBody>
        </p:sp>
      </p:grpSp>
      <p:sp>
        <p:nvSpPr>
          <p:cNvPr id="27" name="object 5"/>
          <p:cNvSpPr/>
          <p:nvPr/>
        </p:nvSpPr>
        <p:spPr>
          <a:xfrm>
            <a:off x="5073691" y="2769993"/>
            <a:ext cx="899998" cy="808253"/>
          </a:xfrm>
          <a:prstGeom prst="rect">
            <a:avLst/>
          </a:prstGeom>
          <a:blipFill>
            <a:blip r:embed="rId6" cstate="print"/>
            <a:stretch>
              <a:fillRect/>
            </a:stretch>
          </a:blipFill>
        </p:spPr>
        <p:txBody>
          <a:bodyPr wrap="square" lIns="0" tIns="0" rIns="0" bIns="0" rtlCol="0"/>
          <a:lstStyle/>
          <a:p>
            <a:endParaRPr/>
          </a:p>
        </p:txBody>
      </p:sp>
      <p:sp>
        <p:nvSpPr>
          <p:cNvPr id="3" name="Rectangle 2"/>
          <p:cNvSpPr/>
          <p:nvPr/>
        </p:nvSpPr>
        <p:spPr>
          <a:xfrm>
            <a:off x="-7683" y="5592878"/>
            <a:ext cx="9674809" cy="830997"/>
          </a:xfrm>
          <a:prstGeom prst="rect">
            <a:avLst/>
          </a:prstGeom>
        </p:spPr>
        <p:txBody>
          <a:bodyPr wrap="square">
            <a:spAutoFit/>
          </a:bodyPr>
          <a:lstStyle/>
          <a:p>
            <a:r>
              <a:rPr lang="fr-FR" sz="1600" dirty="0">
                <a:solidFill>
                  <a:schemeClr val="tx1">
                    <a:lumMod val="65000"/>
                    <a:lumOff val="35000"/>
                  </a:schemeClr>
                </a:solidFill>
              </a:rPr>
              <a:t>Notre gamme de câbles nus pour lignes </a:t>
            </a:r>
            <a:r>
              <a:rPr lang="fr-FR" sz="1600" dirty="0" smtClean="0">
                <a:solidFill>
                  <a:schemeClr val="tx1">
                    <a:lumMod val="65000"/>
                    <a:lumOff val="35000"/>
                  </a:schemeClr>
                </a:solidFill>
              </a:rPr>
              <a:t>aériennes </a:t>
            </a:r>
            <a:r>
              <a:rPr lang="fr-FR" sz="1600" dirty="0">
                <a:solidFill>
                  <a:schemeClr val="tx1">
                    <a:lumMod val="65000"/>
                    <a:lumOff val="35000"/>
                  </a:schemeClr>
                </a:solidFill>
              </a:rPr>
              <a:t>vient </a:t>
            </a:r>
            <a:r>
              <a:rPr lang="fr-FR" sz="1600" dirty="0" smtClean="0">
                <a:solidFill>
                  <a:schemeClr val="tx1">
                    <a:lumMod val="65000"/>
                    <a:lumOff val="35000"/>
                  </a:schemeClr>
                </a:solidFill>
              </a:rPr>
              <a:t>répondre </a:t>
            </a:r>
            <a:r>
              <a:rPr lang="fr-FR" sz="1600" dirty="0">
                <a:solidFill>
                  <a:schemeClr val="tx1">
                    <a:lumMod val="65000"/>
                    <a:lumOff val="35000"/>
                  </a:schemeClr>
                </a:solidFill>
              </a:rPr>
              <a:t>de manière optimale à ce besoin. Elle est essentiellement </a:t>
            </a:r>
            <a:r>
              <a:rPr lang="fr-FR" sz="1600" dirty="0" smtClean="0">
                <a:solidFill>
                  <a:schemeClr val="tx1">
                    <a:lumMod val="65000"/>
                    <a:lumOff val="35000"/>
                  </a:schemeClr>
                </a:solidFill>
              </a:rPr>
              <a:t>composée </a:t>
            </a:r>
            <a:r>
              <a:rPr lang="fr-FR" sz="1600" dirty="0">
                <a:solidFill>
                  <a:schemeClr val="tx1">
                    <a:lumMod val="65000"/>
                    <a:lumOff val="35000"/>
                  </a:schemeClr>
                </a:solidFill>
              </a:rPr>
              <a:t>de câbles en aluminium, d’alliages aluminium et de câbles en aluminium-acier ou en almelec, sans compter les classiques câbles en cuivre dur.</a:t>
            </a:r>
          </a:p>
        </p:txBody>
      </p:sp>
    </p:spTree>
    <p:extLst>
      <p:ext uri="{BB962C8B-B14F-4D97-AF65-F5344CB8AC3E}">
        <p14:creationId xmlns:p14="http://schemas.microsoft.com/office/powerpoint/2010/main" val="27840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291974D-94F5-468A-87AC-B7EFF95696CC}"/>
              </a:ext>
            </a:extLst>
          </p:cNvPr>
          <p:cNvSpPr/>
          <p:nvPr/>
        </p:nvSpPr>
        <p:spPr>
          <a:xfrm>
            <a:off x="0" y="1116246"/>
            <a:ext cx="12192000" cy="5295901"/>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600"/>
              </a:spcBef>
            </a:pPr>
            <a:r>
              <a:rPr lang="fr-FR" noProof="1"/>
              <a:t>Dépôts à venir</a:t>
            </a:r>
          </a:p>
        </p:txBody>
      </p:sp>
      <p:grpSp>
        <p:nvGrpSpPr>
          <p:cNvPr id="184" name="Groupe 183">
            <a:extLst>
              <a:ext uri="{FF2B5EF4-FFF2-40B4-BE49-F238E27FC236}">
                <a16:creationId xmlns="" xmlns:a16="http://schemas.microsoft.com/office/drawing/2014/main" id="{337509D2-0CBC-4371-A05E-AF36659B07F3}"/>
              </a:ext>
              <a:ext uri="{C183D7F6-B498-43B3-948B-1728B52AA6E4}">
                <adec:decorative xmlns="" xmlns:adec="http://schemas.microsoft.com/office/drawing/2017/decorative" val="1"/>
              </a:ext>
            </a:extLst>
          </p:cNvPr>
          <p:cNvGrpSpPr/>
          <p:nvPr/>
        </p:nvGrpSpPr>
        <p:grpSpPr>
          <a:xfrm>
            <a:off x="4386490" y="4060864"/>
            <a:ext cx="3419021" cy="2214588"/>
            <a:chOff x="304800" y="4060864"/>
            <a:chExt cx="3419021" cy="2214588"/>
          </a:xfrm>
          <a:effectLst>
            <a:outerShdw blurRad="50800" dist="38100" dir="2700000" algn="tl" rotWithShape="0">
              <a:prstClr val="black">
                <a:alpha val="20000"/>
              </a:prstClr>
            </a:outerShdw>
          </a:effectLst>
        </p:grpSpPr>
        <p:sp>
          <p:nvSpPr>
            <p:cNvPr id="185" name="Rectangle 184">
              <a:extLst>
                <a:ext uri="{FF2B5EF4-FFF2-40B4-BE49-F238E27FC236}">
                  <a16:creationId xmlns="" xmlns:a16="http://schemas.microsoft.com/office/drawing/2014/main" id="{AA28CFA6-1725-41B9-AFC0-2D9C4C887905}"/>
                </a:ext>
              </a:extLst>
            </p:cNvPr>
            <p:cNvSpPr/>
            <p:nvPr/>
          </p:nvSpPr>
          <p:spPr>
            <a:xfrm>
              <a:off x="304800" y="4060864"/>
              <a:ext cx="3419021" cy="2214588"/>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fr-FR" sz="3600" b="1" noProof="1">
                <a:latin typeface="+mj-lt"/>
              </a:endParaRPr>
            </a:p>
          </p:txBody>
        </p:sp>
        <p:sp>
          <p:nvSpPr>
            <p:cNvPr id="186" name="Rectangle 185">
              <a:extLst>
                <a:ext uri="{FF2B5EF4-FFF2-40B4-BE49-F238E27FC236}">
                  <a16:creationId xmlns="" xmlns:a16="http://schemas.microsoft.com/office/drawing/2014/main" id="{AE0232FB-F1E3-4951-A55C-3F3342DF6A13}"/>
                </a:ext>
              </a:extLst>
            </p:cNvPr>
            <p:cNvSpPr/>
            <p:nvPr/>
          </p:nvSpPr>
          <p:spPr>
            <a:xfrm>
              <a:off x="304800" y="4060864"/>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D’ici 2024: une concentration sur les </a:t>
              </a:r>
              <a:r>
                <a:rPr lang="fr-FR" noProof="1" smtClean="0">
                  <a:solidFill>
                    <a:schemeClr val="tx1">
                      <a:lumMod val="75000"/>
                      <a:lumOff val="25000"/>
                    </a:schemeClr>
                  </a:solidFill>
                </a:rPr>
                <a:t>grands </a:t>
              </a:r>
              <a:r>
                <a:rPr lang="fr-FR" noProof="1" smtClean="0">
                  <a:solidFill>
                    <a:schemeClr val="tx1">
                      <a:lumMod val="75000"/>
                      <a:lumOff val="25000"/>
                    </a:schemeClr>
                  </a:solidFill>
                </a:rPr>
                <a:t>appels d’offres</a:t>
              </a:r>
              <a:endParaRPr lang="fr-FR" noProof="1">
                <a:solidFill>
                  <a:schemeClr val="tx1">
                    <a:lumMod val="75000"/>
                    <a:lumOff val="25000"/>
                  </a:schemeClr>
                </a:solidFill>
              </a:endParaRPr>
            </a:p>
          </p:txBody>
        </p:sp>
      </p:grpSp>
      <p:sp>
        <p:nvSpPr>
          <p:cNvPr id="179" name="Rectangle 178">
            <a:extLst>
              <a:ext uri="{FF2B5EF4-FFF2-40B4-BE49-F238E27FC236}">
                <a16:creationId xmlns="" xmlns:a16="http://schemas.microsoft.com/office/drawing/2014/main" id="{9CFFF09D-96F9-453A-AC93-BC01E504D3BB}"/>
              </a:ext>
            </a:extLst>
          </p:cNvPr>
          <p:cNvSpPr/>
          <p:nvPr/>
        </p:nvSpPr>
        <p:spPr>
          <a:xfrm>
            <a:off x="379362" y="4010134"/>
            <a:ext cx="3312591" cy="48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1" smtClean="0">
                <a:solidFill>
                  <a:schemeClr val="tx1">
                    <a:lumMod val="75000"/>
                    <a:lumOff val="25000"/>
                  </a:schemeClr>
                </a:solidFill>
              </a:rPr>
              <a:t>D’ici 2024 une couvrance totale du continent africain est prévue</a:t>
            </a:r>
          </a:p>
        </p:txBody>
      </p:sp>
      <p:sp>
        <p:nvSpPr>
          <p:cNvPr id="2" name="Titre 1">
            <a:extLst>
              <a:ext uri="{FF2B5EF4-FFF2-40B4-BE49-F238E27FC236}">
                <a16:creationId xmlns="" xmlns:a16="http://schemas.microsoft.com/office/drawing/2014/main" id="{CA98AD67-5AA4-441A-BB82-472C288413F8}"/>
              </a:ext>
            </a:extLst>
          </p:cNvPr>
          <p:cNvSpPr>
            <a:spLocks noGrp="1"/>
          </p:cNvSpPr>
          <p:nvPr>
            <p:ph type="title"/>
          </p:nvPr>
        </p:nvSpPr>
        <p:spPr>
          <a:xfrm>
            <a:off x="838200" y="525818"/>
            <a:ext cx="10515600" cy="997196"/>
          </a:xfrm>
        </p:spPr>
        <p:txBody>
          <a:bodyPr rtlCol="0"/>
          <a:lstStyle/>
          <a:p>
            <a:pPr rtl="0"/>
            <a:r>
              <a:rPr lang="fr-FR" noProof="1" smtClean="0"/>
              <a:t>RETENEZ BIEN :  </a:t>
            </a:r>
            <a:br>
              <a:rPr lang="fr-FR" noProof="1" smtClean="0"/>
            </a:br>
            <a:r>
              <a:rPr lang="fr-FR" noProof="1" smtClean="0"/>
              <a:t>  </a:t>
            </a:r>
            <a:r>
              <a:rPr lang="fr-FR" noProof="1" smtClean="0"/>
              <a:t> </a:t>
            </a:r>
            <a:endParaRPr lang="fr-FR" noProof="1"/>
          </a:p>
        </p:txBody>
      </p:sp>
      <p:sp>
        <p:nvSpPr>
          <p:cNvPr id="3" name="Espace réservé du pied de page 2">
            <a:extLst>
              <a:ext uri="{FF2B5EF4-FFF2-40B4-BE49-F238E27FC236}">
                <a16:creationId xmlns="" xmlns:a16="http://schemas.microsoft.com/office/drawing/2014/main" id="{5E529D36-DA44-4B35-931C-00DBA5384AB0}"/>
              </a:ext>
            </a:extLst>
          </p:cNvPr>
          <p:cNvSpPr>
            <a:spLocks noGrp="1"/>
          </p:cNvSpPr>
          <p:nvPr>
            <p:ph type="ftr" sz="quarter" idx="11"/>
          </p:nvPr>
        </p:nvSpPr>
        <p:spPr/>
        <p:txBody>
          <a:bodyPr rtlCol="0"/>
          <a:lstStyle/>
          <a:p>
            <a:pPr rtl="0"/>
            <a:r>
              <a:rPr lang="fr-FR" noProof="1"/>
              <a:t>Votre logo ici</a:t>
            </a:r>
          </a:p>
        </p:txBody>
      </p:sp>
      <p:sp>
        <p:nvSpPr>
          <p:cNvPr id="4" name="Espace réservé du numéro de diapositive 3">
            <a:extLst>
              <a:ext uri="{FF2B5EF4-FFF2-40B4-BE49-F238E27FC236}">
                <a16:creationId xmlns="" xmlns:a16="http://schemas.microsoft.com/office/drawing/2014/main" id="{FF6CA378-A42F-4D9C-A19A-0115D50F38CC}"/>
              </a:ext>
            </a:extLst>
          </p:cNvPr>
          <p:cNvSpPr>
            <a:spLocks noGrp="1"/>
          </p:cNvSpPr>
          <p:nvPr>
            <p:ph type="sldNum" sz="quarter" idx="12"/>
          </p:nvPr>
        </p:nvSpPr>
        <p:spPr/>
        <p:txBody>
          <a:bodyPr rtlCol="0"/>
          <a:lstStyle/>
          <a:p>
            <a:pPr rtl="0"/>
            <a:fld id="{0FD50806-BABF-4915-9689-3B9956D1C75C}" type="slidenum">
              <a:rPr lang="fr-FR" noProof="1" dirty="0" smtClean="0"/>
              <a:pPr rtl="0"/>
              <a:t>9</a:t>
            </a:fld>
            <a:endParaRPr lang="fr-FR" noProof="1"/>
          </a:p>
        </p:txBody>
      </p:sp>
      <p:grpSp>
        <p:nvGrpSpPr>
          <p:cNvPr id="43" name="Groupe 42">
            <a:extLst>
              <a:ext uri="{FF2B5EF4-FFF2-40B4-BE49-F238E27FC236}">
                <a16:creationId xmlns="" xmlns:a16="http://schemas.microsoft.com/office/drawing/2014/main" id="{91550221-8258-42F2-8C5D-7698C3085D53}"/>
              </a:ext>
              <a:ext uri="{C183D7F6-B498-43B3-948B-1728B52AA6E4}">
                <adec:decorative xmlns="" xmlns:adec="http://schemas.microsoft.com/office/drawing/2017/decorative" val="1"/>
              </a:ext>
            </a:extLst>
          </p:cNvPr>
          <p:cNvGrpSpPr/>
          <p:nvPr/>
        </p:nvGrpSpPr>
        <p:grpSpPr>
          <a:xfrm>
            <a:off x="304799" y="1577182"/>
            <a:ext cx="3419021" cy="2214588"/>
            <a:chOff x="304800" y="1577182"/>
            <a:chExt cx="3419021" cy="2214588"/>
          </a:xfrm>
          <a:effectLst>
            <a:outerShdw blurRad="50800" dist="38100" dir="5400000" algn="t" rotWithShape="0">
              <a:prstClr val="black">
                <a:alpha val="20000"/>
              </a:prstClr>
            </a:outerShdw>
          </a:effectLst>
        </p:grpSpPr>
        <p:sp>
          <p:nvSpPr>
            <p:cNvPr id="5" name="Rectangle 4">
              <a:extLst>
                <a:ext uri="{FF2B5EF4-FFF2-40B4-BE49-F238E27FC236}">
                  <a16:creationId xmlns="" xmlns:a16="http://schemas.microsoft.com/office/drawing/2014/main" id="{CDADA208-E23E-4B7A-8B30-503644571020}"/>
                </a:ext>
              </a:extLst>
            </p:cNvPr>
            <p:cNvSpPr/>
            <p:nvPr/>
          </p:nvSpPr>
          <p:spPr>
            <a:xfrm>
              <a:off x="304800" y="1577182"/>
              <a:ext cx="3419021" cy="1795488"/>
            </a:xfrm>
            <a:prstGeom prst="rect">
              <a:avLst/>
            </a:prstGeom>
            <a:solidFill>
              <a:srgbClr val="EB7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r>
                <a:rPr lang="fr-FR" sz="3600" b="1" noProof="1" smtClean="0">
                  <a:latin typeface="+mj-lt"/>
                </a:rPr>
                <a:t>COUVRANCE</a:t>
              </a:r>
              <a:endParaRPr lang="fr-FR" sz="3600" b="1" noProof="1">
                <a:latin typeface="+mj-lt"/>
              </a:endParaRPr>
            </a:p>
          </p:txBody>
        </p:sp>
        <p:sp>
          <p:nvSpPr>
            <p:cNvPr id="7" name="Rectangle 6">
              <a:extLst>
                <a:ext uri="{FF2B5EF4-FFF2-40B4-BE49-F238E27FC236}">
                  <a16:creationId xmlns="" xmlns:a16="http://schemas.microsoft.com/office/drawing/2014/main" id="{35AF9DE5-C8D3-43F1-8647-AA7713F1FCEF}"/>
                </a:ext>
              </a:extLst>
            </p:cNvPr>
            <p:cNvSpPr/>
            <p:nvPr/>
          </p:nvSpPr>
          <p:spPr>
            <a:xfrm>
              <a:off x="304800" y="3372670"/>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solidFill>
                  <a:schemeClr val="tx1">
                    <a:lumMod val="75000"/>
                    <a:lumOff val="25000"/>
                  </a:schemeClr>
                </a:solidFill>
              </a:endParaRPr>
            </a:p>
          </p:txBody>
        </p:sp>
      </p:grpSp>
      <p:sp>
        <p:nvSpPr>
          <p:cNvPr id="6" name="Ovale 5">
            <a:extLst>
              <a:ext uri="{FF2B5EF4-FFF2-40B4-BE49-F238E27FC236}">
                <a16:creationId xmlns="" xmlns:a16="http://schemas.microsoft.com/office/drawing/2014/main" id="{97C50A8E-3918-4827-975A-99A3EAB66BFA}"/>
              </a:ext>
              <a:ext uri="{C183D7F6-B498-43B3-948B-1728B52AA6E4}">
                <adec:decorative xmlns="" xmlns:adec="http://schemas.microsoft.com/office/drawing/2017/decorative" val="1"/>
              </a:ext>
            </a:extLst>
          </p:cNvPr>
          <p:cNvSpPr/>
          <p:nvPr/>
        </p:nvSpPr>
        <p:spPr>
          <a:xfrm>
            <a:off x="1685698" y="1242245"/>
            <a:ext cx="657225" cy="657225"/>
          </a:xfrm>
          <a:prstGeom prst="ellipse">
            <a:avLst/>
          </a:prstGeom>
          <a:solidFill>
            <a:srgbClr val="7F7F7F"/>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pSp>
        <p:nvGrpSpPr>
          <p:cNvPr id="45" name="Groupe 44">
            <a:extLst>
              <a:ext uri="{FF2B5EF4-FFF2-40B4-BE49-F238E27FC236}">
                <a16:creationId xmlns="" xmlns:a16="http://schemas.microsoft.com/office/drawing/2014/main" id="{82DC834D-A801-489D-B18E-A3C9646F4D2E}"/>
              </a:ext>
              <a:ext uri="{C183D7F6-B498-43B3-948B-1728B52AA6E4}">
                <adec:decorative xmlns="" xmlns:adec="http://schemas.microsoft.com/office/drawing/2017/decorative" val="1"/>
              </a:ext>
            </a:extLst>
          </p:cNvPr>
          <p:cNvGrpSpPr/>
          <p:nvPr/>
        </p:nvGrpSpPr>
        <p:grpSpPr>
          <a:xfrm>
            <a:off x="4386489" y="1577182"/>
            <a:ext cx="3419021" cy="2214588"/>
            <a:chOff x="304800" y="1577182"/>
            <a:chExt cx="3419021" cy="2214588"/>
          </a:xfrm>
          <a:effectLst>
            <a:outerShdw blurRad="50800" dist="38100" dir="5400000" algn="t" rotWithShape="0">
              <a:prstClr val="black">
                <a:alpha val="20000"/>
              </a:prstClr>
            </a:outerShdw>
          </a:effectLst>
        </p:grpSpPr>
        <p:sp>
          <p:nvSpPr>
            <p:cNvPr id="46" name="Rectangle 45">
              <a:extLst>
                <a:ext uri="{FF2B5EF4-FFF2-40B4-BE49-F238E27FC236}">
                  <a16:creationId xmlns="" xmlns:a16="http://schemas.microsoft.com/office/drawing/2014/main" id="{0A0A31DB-DD27-4F64-AB8C-EC7887B70CFD}"/>
                </a:ext>
              </a:extLst>
            </p:cNvPr>
            <p:cNvSpPr/>
            <p:nvPr/>
          </p:nvSpPr>
          <p:spPr>
            <a:xfrm>
              <a:off x="304800" y="1577182"/>
              <a:ext cx="3419021" cy="17954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r>
                <a:rPr lang="fr-FR" sz="3600" b="1" noProof="1" smtClean="0">
                  <a:latin typeface="+mj-lt"/>
                </a:rPr>
                <a:t>CLIENTS</a:t>
              </a:r>
              <a:endParaRPr lang="fr-FR" sz="3600" b="1" noProof="1">
                <a:latin typeface="+mj-lt"/>
              </a:endParaRPr>
            </a:p>
          </p:txBody>
        </p:sp>
        <p:sp>
          <p:nvSpPr>
            <p:cNvPr id="47" name="Rectangle 46">
              <a:extLst>
                <a:ext uri="{FF2B5EF4-FFF2-40B4-BE49-F238E27FC236}">
                  <a16:creationId xmlns="" xmlns:a16="http://schemas.microsoft.com/office/drawing/2014/main" id="{AC6A4160-8BE0-4F42-8528-A692DB7BDCCE}"/>
                </a:ext>
              </a:extLst>
            </p:cNvPr>
            <p:cNvSpPr/>
            <p:nvPr/>
          </p:nvSpPr>
          <p:spPr>
            <a:xfrm>
              <a:off x="304800" y="3372670"/>
              <a:ext cx="3419021"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solidFill>
                  <a:schemeClr val="tx1">
                    <a:lumMod val="75000"/>
                    <a:lumOff val="25000"/>
                  </a:schemeClr>
                </a:solidFill>
              </a:endParaRPr>
            </a:p>
          </p:txBody>
        </p:sp>
      </p:grpSp>
      <p:sp>
        <p:nvSpPr>
          <p:cNvPr id="48" name="Ovale 47">
            <a:extLst>
              <a:ext uri="{FF2B5EF4-FFF2-40B4-BE49-F238E27FC236}">
                <a16:creationId xmlns="" xmlns:a16="http://schemas.microsoft.com/office/drawing/2014/main" id="{151F8D54-5195-4686-B421-E1F7E4D42652}"/>
              </a:ext>
              <a:ext uri="{C183D7F6-B498-43B3-948B-1728B52AA6E4}">
                <adec:decorative xmlns="" xmlns:adec="http://schemas.microsoft.com/office/drawing/2017/decorative" val="1"/>
              </a:ext>
            </a:extLst>
          </p:cNvPr>
          <p:cNvSpPr/>
          <p:nvPr/>
        </p:nvSpPr>
        <p:spPr>
          <a:xfrm>
            <a:off x="5767387" y="1242245"/>
            <a:ext cx="657225" cy="657225"/>
          </a:xfrm>
          <a:prstGeom prst="ellipse">
            <a:avLst/>
          </a:prstGeom>
          <a:solidFill>
            <a:srgbClr val="404040"/>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44" name="Rectangle 43">
            <a:extLst>
              <a:ext uri="{FF2B5EF4-FFF2-40B4-BE49-F238E27FC236}">
                <a16:creationId xmlns="" xmlns:a16="http://schemas.microsoft.com/office/drawing/2014/main" id="{0168AE60-C71A-4B80-811C-CAC02ADD32C2}"/>
              </a:ext>
            </a:extLst>
          </p:cNvPr>
          <p:cNvSpPr/>
          <p:nvPr/>
        </p:nvSpPr>
        <p:spPr>
          <a:xfrm>
            <a:off x="4686300" y="2768999"/>
            <a:ext cx="2819400" cy="600164"/>
          </a:xfrm>
          <a:prstGeom prst="rect">
            <a:avLst/>
          </a:prstGeom>
        </p:spPr>
        <p:txBody>
          <a:bodyPr wrap="square" rtlCol="0">
            <a:spAutoFit/>
          </a:bodyPr>
          <a:lstStyle/>
          <a:p>
            <a:pPr marL="174625" indent="-174625" rtl="0">
              <a:spcBef>
                <a:spcPts val="600"/>
              </a:spcBef>
              <a:buFont typeface="Segoe UI Light" panose="020B0502040204020203" pitchFamily="34" charset="0"/>
              <a:buChar char="›"/>
            </a:pPr>
            <a:r>
              <a:rPr lang="fr-FR" sz="1400" noProof="1" smtClean="0">
                <a:solidFill>
                  <a:schemeClr val="bg1"/>
                </a:solidFill>
              </a:rPr>
              <a:t>Plus de 200 clients</a:t>
            </a:r>
            <a:endParaRPr lang="fr-FR" sz="1400" noProof="1">
              <a:solidFill>
                <a:schemeClr val="bg1"/>
              </a:solidFill>
            </a:endParaRPr>
          </a:p>
          <a:p>
            <a:pPr marL="174625" indent="-174625" rtl="0">
              <a:spcBef>
                <a:spcPts val="600"/>
              </a:spcBef>
              <a:buFont typeface="Segoe UI Light" panose="020B0502040204020203" pitchFamily="34" charset="0"/>
              <a:buChar char="›"/>
            </a:pPr>
            <a:r>
              <a:rPr lang="fr-FR" sz="1400" noProof="1" smtClean="0">
                <a:solidFill>
                  <a:schemeClr val="bg1"/>
                </a:solidFill>
              </a:rPr>
              <a:t>Une stratégie de diversification </a:t>
            </a:r>
            <a:endParaRPr lang="fr-FR" sz="1400" noProof="1">
              <a:solidFill>
                <a:schemeClr val="bg1"/>
              </a:solidFill>
            </a:endParaRPr>
          </a:p>
        </p:txBody>
      </p:sp>
      <p:sp>
        <p:nvSpPr>
          <p:cNvPr id="80" name="Rectangle 79">
            <a:extLst>
              <a:ext uri="{FF2B5EF4-FFF2-40B4-BE49-F238E27FC236}">
                <a16:creationId xmlns="" xmlns:a16="http://schemas.microsoft.com/office/drawing/2014/main" id="{FE2AD138-6B8C-40CA-A949-80EE0AE830BE}"/>
              </a:ext>
            </a:extLst>
          </p:cNvPr>
          <p:cNvSpPr/>
          <p:nvPr/>
        </p:nvSpPr>
        <p:spPr>
          <a:xfrm>
            <a:off x="904875" y="2768999"/>
            <a:ext cx="2218877" cy="307777"/>
          </a:xfrm>
          <a:prstGeom prst="rect">
            <a:avLst/>
          </a:prstGeom>
        </p:spPr>
        <p:txBody>
          <a:bodyPr wrap="none" rtlCol="0">
            <a:spAutoFit/>
          </a:bodyPr>
          <a:lstStyle/>
          <a:p>
            <a:pPr algn="ctr" rtl="0">
              <a:spcBef>
                <a:spcPts val="600"/>
              </a:spcBef>
            </a:pPr>
            <a:r>
              <a:rPr lang="fr-FR" sz="1400" noProof="1" smtClean="0">
                <a:solidFill>
                  <a:schemeClr val="bg1"/>
                </a:solidFill>
              </a:rPr>
              <a:t>Concentration MILIEU-SUD</a:t>
            </a:r>
            <a:endParaRPr lang="fr-FR" sz="1400" noProof="1">
              <a:solidFill>
                <a:schemeClr val="bg1"/>
              </a:solidFill>
            </a:endParaRPr>
          </a:p>
        </p:txBody>
      </p:sp>
      <p:sp>
        <p:nvSpPr>
          <p:cNvPr id="87" name="Rectangle 86">
            <a:extLst>
              <a:ext uri="{FF2B5EF4-FFF2-40B4-BE49-F238E27FC236}">
                <a16:creationId xmlns="" xmlns:a16="http://schemas.microsoft.com/office/drawing/2014/main" id="{BF061177-3A0B-4D94-95FF-46770B8B2E9B}"/>
              </a:ext>
            </a:extLst>
          </p:cNvPr>
          <p:cNvSpPr/>
          <p:nvPr/>
        </p:nvSpPr>
        <p:spPr>
          <a:xfrm>
            <a:off x="8449127" y="1591688"/>
            <a:ext cx="3419021" cy="962601"/>
          </a:xfrm>
          <a:prstGeom prst="rect">
            <a:avLst/>
          </a:prstGeom>
          <a:solidFill>
            <a:srgbClr val="ED8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r>
              <a:rPr lang="fr-FR" sz="2100" noProof="1" smtClean="0"/>
              <a:t>                                                             </a:t>
            </a:r>
            <a:r>
              <a:rPr lang="fr-FR" sz="2100" b="1" noProof="1" smtClean="0"/>
              <a:t>Une amélioration continue de l’image de marque</a:t>
            </a:r>
            <a:endParaRPr lang="fr-FR" sz="2100" b="1" noProof="1"/>
          </a:p>
        </p:txBody>
      </p:sp>
      <p:sp>
        <p:nvSpPr>
          <p:cNvPr id="88" name="Rectangle 87">
            <a:extLst>
              <a:ext uri="{FF2B5EF4-FFF2-40B4-BE49-F238E27FC236}">
                <a16:creationId xmlns="" xmlns:a16="http://schemas.microsoft.com/office/drawing/2014/main" id="{C441B089-8C78-493A-B640-E4942D9BE68E}"/>
              </a:ext>
            </a:extLst>
          </p:cNvPr>
          <p:cNvSpPr/>
          <p:nvPr/>
        </p:nvSpPr>
        <p:spPr>
          <a:xfrm>
            <a:off x="8467385" y="3484898"/>
            <a:ext cx="3419021" cy="419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600" noProof="1" smtClean="0">
                <a:solidFill>
                  <a:schemeClr val="bg1"/>
                </a:solidFill>
              </a:rPr>
              <a:t>Présence sur les réseaux sociaux: </a:t>
            </a:r>
            <a:endParaRPr lang="fr-FR" sz="1600" noProof="1">
              <a:solidFill>
                <a:schemeClr val="bg1"/>
              </a:solidFill>
            </a:endParaRPr>
          </a:p>
        </p:txBody>
      </p:sp>
      <p:sp>
        <p:nvSpPr>
          <p:cNvPr id="95" name="Rectangle 94">
            <a:extLst>
              <a:ext uri="{FF2B5EF4-FFF2-40B4-BE49-F238E27FC236}">
                <a16:creationId xmlns="" xmlns:a16="http://schemas.microsoft.com/office/drawing/2014/main" id="{8D0359B6-238F-4B5E-B1A4-229F370E96D7}"/>
              </a:ext>
            </a:extLst>
          </p:cNvPr>
          <p:cNvSpPr/>
          <p:nvPr/>
        </p:nvSpPr>
        <p:spPr>
          <a:xfrm>
            <a:off x="8467385" y="2956227"/>
            <a:ext cx="3419021" cy="5461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600" noProof="1" smtClean="0">
                <a:solidFill>
                  <a:schemeClr val="bg1"/>
                </a:solidFill>
              </a:rPr>
              <a:t>Un centre du Service </a:t>
            </a:r>
            <a:r>
              <a:rPr lang="fr-FR" sz="1600" noProof="1" smtClean="0">
                <a:solidFill>
                  <a:schemeClr val="bg1"/>
                </a:solidFill>
              </a:rPr>
              <a:t>Après </a:t>
            </a:r>
            <a:r>
              <a:rPr lang="fr-FR" sz="1600" noProof="1">
                <a:solidFill>
                  <a:schemeClr val="bg1"/>
                </a:solidFill>
              </a:rPr>
              <a:t>V</a:t>
            </a:r>
            <a:r>
              <a:rPr lang="fr-FR" sz="1600" noProof="1" smtClean="0">
                <a:solidFill>
                  <a:schemeClr val="bg1"/>
                </a:solidFill>
              </a:rPr>
              <a:t>ente </a:t>
            </a:r>
            <a:endParaRPr lang="fr-FR" sz="1600" noProof="1">
              <a:solidFill>
                <a:schemeClr val="bg1"/>
              </a:solidFill>
            </a:endParaRPr>
          </a:p>
        </p:txBody>
      </p:sp>
      <p:sp>
        <p:nvSpPr>
          <p:cNvPr id="96" name="Rectangle 95">
            <a:extLst>
              <a:ext uri="{FF2B5EF4-FFF2-40B4-BE49-F238E27FC236}">
                <a16:creationId xmlns="" xmlns:a16="http://schemas.microsoft.com/office/drawing/2014/main" id="{C14F284B-6377-4804-9C82-CA1083F54D5A}"/>
              </a:ext>
            </a:extLst>
          </p:cNvPr>
          <p:cNvSpPr/>
          <p:nvPr/>
        </p:nvSpPr>
        <p:spPr>
          <a:xfrm>
            <a:off x="8467385" y="2539782"/>
            <a:ext cx="3419021" cy="53699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600" noProof="1" smtClean="0">
                <a:solidFill>
                  <a:schemeClr val="bg1"/>
                </a:solidFill>
              </a:rPr>
              <a:t>Développement </a:t>
            </a:r>
            <a:r>
              <a:rPr lang="fr-FR" sz="1600" noProof="1" smtClean="0">
                <a:solidFill>
                  <a:schemeClr val="bg1"/>
                </a:solidFill>
              </a:rPr>
              <a:t>du </a:t>
            </a:r>
            <a:r>
              <a:rPr lang="fr-FR" sz="1600" noProof="1" smtClean="0">
                <a:solidFill>
                  <a:schemeClr val="bg1"/>
                </a:solidFill>
              </a:rPr>
              <a:t>Departement </a:t>
            </a:r>
            <a:r>
              <a:rPr lang="fr-FR" sz="1600" noProof="1">
                <a:solidFill>
                  <a:schemeClr val="bg1"/>
                </a:solidFill>
              </a:rPr>
              <a:t>M</a:t>
            </a:r>
            <a:r>
              <a:rPr lang="fr-FR" sz="1600" noProof="1" smtClean="0">
                <a:solidFill>
                  <a:schemeClr val="bg1"/>
                </a:solidFill>
              </a:rPr>
              <a:t>arketing</a:t>
            </a:r>
            <a:endParaRPr lang="fr-FR" sz="1600" noProof="1">
              <a:solidFill>
                <a:schemeClr val="bg1"/>
              </a:solidFill>
            </a:endParaRPr>
          </a:p>
        </p:txBody>
      </p:sp>
      <p:sp>
        <p:nvSpPr>
          <p:cNvPr id="89" name="Ovale 88">
            <a:extLst>
              <a:ext uri="{FF2B5EF4-FFF2-40B4-BE49-F238E27FC236}">
                <a16:creationId xmlns="" xmlns:a16="http://schemas.microsoft.com/office/drawing/2014/main" id="{1710653A-F5C8-47DE-8D3E-A0B5438ED781}"/>
              </a:ext>
              <a:ext uri="{C183D7F6-B498-43B3-948B-1728B52AA6E4}">
                <adec:decorative xmlns="" xmlns:adec="http://schemas.microsoft.com/office/drawing/2017/decorative" val="1"/>
              </a:ext>
            </a:extLst>
          </p:cNvPr>
          <p:cNvSpPr/>
          <p:nvPr/>
        </p:nvSpPr>
        <p:spPr>
          <a:xfrm>
            <a:off x="9820501" y="1240193"/>
            <a:ext cx="657225" cy="657225"/>
          </a:xfrm>
          <a:prstGeom prst="ellipse">
            <a:avLst/>
          </a:prstGeom>
          <a:solidFill>
            <a:schemeClr val="accent2">
              <a:lumMod val="65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aphicFrame>
        <p:nvGraphicFramePr>
          <p:cNvPr id="1027" name="Graphique 1026" descr="Ceci est un graphique.">
            <a:extLst>
              <a:ext uri="{FF2B5EF4-FFF2-40B4-BE49-F238E27FC236}">
                <a16:creationId xmlns="" xmlns:a16="http://schemas.microsoft.com/office/drawing/2014/main" id="{1B17C7EB-0FAD-41E6-9BE9-1AEB806F6571}"/>
              </a:ext>
              <a:ext uri="{C183D7F6-B498-43B3-948B-1728B52AA6E4}">
                <adec:decorative xmlns="" xmlns:adec="http://schemas.microsoft.com/office/drawing/2017/decorative" val="0"/>
              </a:ext>
            </a:extLst>
          </p:cNvPr>
          <p:cNvGraphicFramePr/>
          <p:nvPr>
            <p:extLst>
              <p:ext uri="{D42A27DB-BD31-4B8C-83A1-F6EECF244321}">
                <p14:modId xmlns:p14="http://schemas.microsoft.com/office/powerpoint/2010/main" val="838110391"/>
              </p:ext>
            </p:extLst>
          </p:nvPr>
        </p:nvGraphicFramePr>
        <p:xfrm>
          <a:off x="5869213" y="4580201"/>
          <a:ext cx="1825175" cy="1595013"/>
        </p:xfrm>
        <a:graphic>
          <a:graphicData uri="http://schemas.openxmlformats.org/drawingml/2006/chart">
            <c:chart xmlns:c="http://schemas.openxmlformats.org/drawingml/2006/chart" xmlns:r="http://schemas.openxmlformats.org/officeDocument/2006/relationships" r:id="rId3"/>
          </a:graphicData>
        </a:graphic>
      </p:graphicFrame>
      <p:sp>
        <p:nvSpPr>
          <p:cNvPr id="187" name="Rectangle 186">
            <a:extLst>
              <a:ext uri="{FF2B5EF4-FFF2-40B4-BE49-F238E27FC236}">
                <a16:creationId xmlns="" xmlns:a16="http://schemas.microsoft.com/office/drawing/2014/main" id="{B46D891C-8009-4D3A-AE8D-056B662B8089}"/>
              </a:ext>
            </a:extLst>
          </p:cNvPr>
          <p:cNvSpPr/>
          <p:nvPr/>
        </p:nvSpPr>
        <p:spPr>
          <a:xfrm>
            <a:off x="4625346" y="5043425"/>
            <a:ext cx="1331136" cy="276999"/>
          </a:xfrm>
          <a:prstGeom prst="rect">
            <a:avLst/>
          </a:prstGeom>
          <a:solidFill>
            <a:srgbClr val="EB7039"/>
          </a:solidFill>
        </p:spPr>
        <p:txBody>
          <a:bodyPr wrap="none" rtlCol="0">
            <a:noAutofit/>
          </a:bodyPr>
          <a:lstStyle/>
          <a:p>
            <a:pPr algn="ctr" rtl="0">
              <a:spcBef>
                <a:spcPts val="600"/>
              </a:spcBef>
            </a:pPr>
            <a:r>
              <a:rPr lang="fr-FR" sz="1200" noProof="1" smtClean="0">
                <a:solidFill>
                  <a:schemeClr val="bg1"/>
                </a:solidFill>
              </a:rPr>
              <a:t>distributeurs</a:t>
            </a:r>
            <a:endParaRPr lang="fr-FR" sz="1200" noProof="1">
              <a:solidFill>
                <a:schemeClr val="bg1"/>
              </a:solidFill>
            </a:endParaRPr>
          </a:p>
        </p:txBody>
      </p:sp>
      <p:sp>
        <p:nvSpPr>
          <p:cNvPr id="188" name="Rectangle 187">
            <a:extLst>
              <a:ext uri="{FF2B5EF4-FFF2-40B4-BE49-F238E27FC236}">
                <a16:creationId xmlns="" xmlns:a16="http://schemas.microsoft.com/office/drawing/2014/main" id="{0A5AD744-30BD-4F9E-88ED-80B7CB0B905E}"/>
              </a:ext>
            </a:extLst>
          </p:cNvPr>
          <p:cNvSpPr/>
          <p:nvPr/>
        </p:nvSpPr>
        <p:spPr>
          <a:xfrm>
            <a:off x="4625346" y="5794370"/>
            <a:ext cx="1331136" cy="276999"/>
          </a:xfrm>
          <a:prstGeom prst="rect">
            <a:avLst/>
          </a:prstGeom>
          <a:solidFill>
            <a:srgbClr val="404040"/>
          </a:solidFill>
        </p:spPr>
        <p:txBody>
          <a:bodyPr wrap="none" rtlCol="0">
            <a:noAutofit/>
          </a:bodyPr>
          <a:lstStyle/>
          <a:p>
            <a:pPr algn="ctr" rtl="0">
              <a:spcBef>
                <a:spcPts val="600"/>
              </a:spcBef>
            </a:pPr>
            <a:r>
              <a:rPr lang="fr-FR" sz="1200" noProof="1" smtClean="0">
                <a:solidFill>
                  <a:schemeClr val="bg1"/>
                </a:solidFill>
              </a:rPr>
              <a:t>instalateurs</a:t>
            </a:r>
            <a:endParaRPr lang="fr-FR" sz="1200" noProof="1">
              <a:solidFill>
                <a:schemeClr val="bg1"/>
              </a:solidFill>
            </a:endParaRPr>
          </a:p>
        </p:txBody>
      </p:sp>
      <p:sp>
        <p:nvSpPr>
          <p:cNvPr id="189" name="Rectangle 188">
            <a:extLst>
              <a:ext uri="{FF2B5EF4-FFF2-40B4-BE49-F238E27FC236}">
                <a16:creationId xmlns="" xmlns:a16="http://schemas.microsoft.com/office/drawing/2014/main" id="{BAB1ACF7-5AEB-4633-8F49-D88B53378400}"/>
              </a:ext>
            </a:extLst>
          </p:cNvPr>
          <p:cNvSpPr/>
          <p:nvPr/>
        </p:nvSpPr>
        <p:spPr>
          <a:xfrm>
            <a:off x="4807597" y="4564487"/>
            <a:ext cx="959790" cy="430887"/>
          </a:xfrm>
          <a:prstGeom prst="rect">
            <a:avLst/>
          </a:prstGeom>
        </p:spPr>
        <p:txBody>
          <a:bodyPr wrap="square" lIns="0" tIns="0" rIns="0" bIns="0" rtlCol="0">
            <a:spAutoFit/>
          </a:bodyPr>
          <a:lstStyle/>
          <a:p>
            <a:pPr algn="ctr" rtl="0">
              <a:spcBef>
                <a:spcPts val="600"/>
              </a:spcBef>
            </a:pPr>
            <a:r>
              <a:rPr lang="fr-FR" sz="2800" b="1" noProof="1" smtClean="0">
                <a:solidFill>
                  <a:srgbClr val="EB7039"/>
                </a:solidFill>
                <a:latin typeface="+mj-lt"/>
              </a:rPr>
              <a:t>80</a:t>
            </a:r>
            <a:r>
              <a:rPr lang="fr-FR" sz="2800" b="1" noProof="1">
                <a:solidFill>
                  <a:srgbClr val="EB7039"/>
                </a:solidFill>
                <a:latin typeface="+mj-lt"/>
              </a:rPr>
              <a:t> %</a:t>
            </a:r>
          </a:p>
        </p:txBody>
      </p:sp>
      <p:sp>
        <p:nvSpPr>
          <p:cNvPr id="190" name="Rectangle 189">
            <a:extLst>
              <a:ext uri="{FF2B5EF4-FFF2-40B4-BE49-F238E27FC236}">
                <a16:creationId xmlns="" xmlns:a16="http://schemas.microsoft.com/office/drawing/2014/main" id="{D47EB548-7973-4FFC-B967-63DC95FCDF00}"/>
              </a:ext>
            </a:extLst>
          </p:cNvPr>
          <p:cNvSpPr/>
          <p:nvPr/>
        </p:nvSpPr>
        <p:spPr>
          <a:xfrm>
            <a:off x="4807597" y="5335127"/>
            <a:ext cx="959790" cy="430887"/>
          </a:xfrm>
          <a:prstGeom prst="rect">
            <a:avLst/>
          </a:prstGeom>
        </p:spPr>
        <p:txBody>
          <a:bodyPr wrap="square" lIns="0" tIns="0" rIns="0" bIns="0" rtlCol="0">
            <a:spAutoFit/>
          </a:bodyPr>
          <a:lstStyle/>
          <a:p>
            <a:pPr algn="ctr" rtl="0">
              <a:spcBef>
                <a:spcPts val="600"/>
              </a:spcBef>
            </a:pPr>
            <a:r>
              <a:rPr lang="fr-FR" sz="2800" b="1" noProof="1">
                <a:solidFill>
                  <a:srgbClr val="404040"/>
                </a:solidFill>
                <a:latin typeface="+mj-lt"/>
              </a:rPr>
              <a:t> </a:t>
            </a:r>
            <a:r>
              <a:rPr lang="fr-FR" sz="2800" b="1" noProof="1" smtClean="0">
                <a:solidFill>
                  <a:srgbClr val="404040"/>
                </a:solidFill>
                <a:latin typeface="+mj-lt"/>
              </a:rPr>
              <a:t>20%</a:t>
            </a:r>
            <a:endParaRPr lang="fr-FR" sz="2800" b="1" noProof="1">
              <a:solidFill>
                <a:srgbClr val="404040"/>
              </a:solidFill>
              <a:latin typeface="+mj-lt"/>
            </a:endParaRPr>
          </a:p>
        </p:txBody>
      </p:sp>
      <p:sp>
        <p:nvSpPr>
          <p:cNvPr id="1028" name="Ovale 1027">
            <a:extLst>
              <a:ext uri="{FF2B5EF4-FFF2-40B4-BE49-F238E27FC236}">
                <a16:creationId xmlns="" xmlns:a16="http://schemas.microsoft.com/office/drawing/2014/main" id="{C98C02B3-B192-4C19-95D4-A5FA419DA95D}"/>
              </a:ext>
              <a:ext uri="{C183D7F6-B498-43B3-948B-1728B52AA6E4}">
                <adec:decorative xmlns="" xmlns:adec="http://schemas.microsoft.com/office/drawing/2017/decorative" val="1"/>
              </a:ext>
            </a:extLst>
          </p:cNvPr>
          <p:cNvSpPr/>
          <p:nvPr/>
        </p:nvSpPr>
        <p:spPr>
          <a:xfrm>
            <a:off x="8467385" y="4060864"/>
            <a:ext cx="581993" cy="581993"/>
          </a:xfrm>
          <a:prstGeom prst="ellipse">
            <a:avLst/>
          </a:prstGeom>
          <a:solidFill>
            <a:srgbClr val="EB7039"/>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92" name="Ovale 191">
            <a:extLst>
              <a:ext uri="{FF2B5EF4-FFF2-40B4-BE49-F238E27FC236}">
                <a16:creationId xmlns="" xmlns:a16="http://schemas.microsoft.com/office/drawing/2014/main" id="{7917D667-8C6B-4BE2-89A8-EE34784ECF48}"/>
              </a:ext>
              <a:ext uri="{C183D7F6-B498-43B3-948B-1728B52AA6E4}">
                <adec:decorative xmlns="" xmlns:adec="http://schemas.microsoft.com/office/drawing/2017/decorative" val="1"/>
              </a:ext>
            </a:extLst>
          </p:cNvPr>
          <p:cNvSpPr/>
          <p:nvPr/>
        </p:nvSpPr>
        <p:spPr>
          <a:xfrm>
            <a:off x="8467385" y="4877162"/>
            <a:ext cx="581993" cy="581993"/>
          </a:xfrm>
          <a:prstGeom prst="ellipse">
            <a:avLst/>
          </a:prstGeom>
          <a:solidFill>
            <a:schemeClr val="tx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93" name="Ovale 192">
            <a:extLst>
              <a:ext uri="{FF2B5EF4-FFF2-40B4-BE49-F238E27FC236}">
                <a16:creationId xmlns="" xmlns:a16="http://schemas.microsoft.com/office/drawing/2014/main" id="{2EDD0A13-925F-4A1B-ABFB-3C67C1357966}"/>
              </a:ext>
              <a:ext uri="{C183D7F6-B498-43B3-948B-1728B52AA6E4}">
                <adec:decorative xmlns="" xmlns:adec="http://schemas.microsoft.com/office/drawing/2017/decorative" val="1"/>
              </a:ext>
            </a:extLst>
          </p:cNvPr>
          <p:cNvSpPr/>
          <p:nvPr/>
        </p:nvSpPr>
        <p:spPr>
          <a:xfrm>
            <a:off x="8467385" y="5693459"/>
            <a:ext cx="581993" cy="581993"/>
          </a:xfrm>
          <a:prstGeom prst="ellipse">
            <a:avLst/>
          </a:prstGeom>
          <a:solidFill>
            <a:srgbClr val="7F7F7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94" name="Forme libre 154" descr="Ceci est le logo de Facebook.">
            <a:extLst>
              <a:ext uri="{FF2B5EF4-FFF2-40B4-BE49-F238E27FC236}">
                <a16:creationId xmlns="" xmlns:a16="http://schemas.microsoft.com/office/drawing/2014/main" id="{BA54671E-ACFD-4428-B4B7-A37E5BA61CB3}"/>
              </a:ext>
            </a:extLst>
          </p:cNvPr>
          <p:cNvSpPr>
            <a:spLocks/>
          </p:cNvSpPr>
          <p:nvPr/>
        </p:nvSpPr>
        <p:spPr bwMode="auto">
          <a:xfrm>
            <a:off x="8689204" y="4222451"/>
            <a:ext cx="138355" cy="258819"/>
          </a:xfrm>
          <a:custGeom>
            <a:avLst/>
            <a:gdLst>
              <a:gd name="T0" fmla="*/ 49 w 49"/>
              <a:gd name="T1" fmla="*/ 28 h 92"/>
              <a:gd name="T2" fmla="*/ 32 w 49"/>
              <a:gd name="T3" fmla="*/ 28 h 92"/>
              <a:gd name="T4" fmla="*/ 32 w 49"/>
              <a:gd name="T5" fmla="*/ 20 h 92"/>
              <a:gd name="T6" fmla="*/ 36 w 49"/>
              <a:gd name="T7" fmla="*/ 16 h 92"/>
              <a:gd name="T8" fmla="*/ 48 w 49"/>
              <a:gd name="T9" fmla="*/ 16 h 92"/>
              <a:gd name="T10" fmla="*/ 48 w 49"/>
              <a:gd name="T11" fmla="*/ 0 h 92"/>
              <a:gd name="T12" fmla="*/ 31 w 49"/>
              <a:gd name="T13" fmla="*/ 0 h 92"/>
              <a:gd name="T14" fmla="*/ 12 w 49"/>
              <a:gd name="T15" fmla="*/ 19 h 92"/>
              <a:gd name="T16" fmla="*/ 12 w 49"/>
              <a:gd name="T17" fmla="*/ 28 h 92"/>
              <a:gd name="T18" fmla="*/ 0 w 49"/>
              <a:gd name="T19" fmla="*/ 28 h 92"/>
              <a:gd name="T20" fmla="*/ 0 w 49"/>
              <a:gd name="T21" fmla="*/ 44 h 92"/>
              <a:gd name="T22" fmla="*/ 12 w 49"/>
              <a:gd name="T23" fmla="*/ 44 h 92"/>
              <a:gd name="T24" fmla="*/ 12 w 49"/>
              <a:gd name="T25" fmla="*/ 92 h 92"/>
              <a:gd name="T26" fmla="*/ 32 w 49"/>
              <a:gd name="T27" fmla="*/ 92 h 92"/>
              <a:gd name="T28" fmla="*/ 32 w 49"/>
              <a:gd name="T29" fmla="*/ 44 h 92"/>
              <a:gd name="T30" fmla="*/ 47 w 49"/>
              <a:gd name="T31" fmla="*/ 44 h 92"/>
              <a:gd name="T32" fmla="*/ 49 w 49"/>
              <a:gd name="T33"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2">
                <a:moveTo>
                  <a:pt x="49" y="28"/>
                </a:moveTo>
                <a:cubicBezTo>
                  <a:pt x="32" y="28"/>
                  <a:pt x="32" y="28"/>
                  <a:pt x="32" y="28"/>
                </a:cubicBezTo>
                <a:cubicBezTo>
                  <a:pt x="32" y="20"/>
                  <a:pt x="32" y="20"/>
                  <a:pt x="32" y="20"/>
                </a:cubicBezTo>
                <a:cubicBezTo>
                  <a:pt x="32" y="17"/>
                  <a:pt x="34" y="16"/>
                  <a:pt x="36" y="16"/>
                </a:cubicBezTo>
                <a:cubicBezTo>
                  <a:pt x="38" y="16"/>
                  <a:pt x="48" y="16"/>
                  <a:pt x="48" y="16"/>
                </a:cubicBezTo>
                <a:cubicBezTo>
                  <a:pt x="48" y="0"/>
                  <a:pt x="48" y="0"/>
                  <a:pt x="48" y="0"/>
                </a:cubicBezTo>
                <a:cubicBezTo>
                  <a:pt x="31" y="0"/>
                  <a:pt x="31" y="0"/>
                  <a:pt x="31" y="0"/>
                </a:cubicBezTo>
                <a:cubicBezTo>
                  <a:pt x="15" y="0"/>
                  <a:pt x="12" y="12"/>
                  <a:pt x="12" y="19"/>
                </a:cubicBezTo>
                <a:cubicBezTo>
                  <a:pt x="12" y="28"/>
                  <a:pt x="12" y="28"/>
                  <a:pt x="12" y="28"/>
                </a:cubicBezTo>
                <a:cubicBezTo>
                  <a:pt x="0" y="28"/>
                  <a:pt x="0" y="28"/>
                  <a:pt x="0" y="28"/>
                </a:cubicBezTo>
                <a:cubicBezTo>
                  <a:pt x="0" y="44"/>
                  <a:pt x="0" y="44"/>
                  <a:pt x="0" y="44"/>
                </a:cubicBezTo>
                <a:cubicBezTo>
                  <a:pt x="12" y="44"/>
                  <a:pt x="12" y="44"/>
                  <a:pt x="12" y="44"/>
                </a:cubicBezTo>
                <a:cubicBezTo>
                  <a:pt x="12" y="65"/>
                  <a:pt x="12" y="92"/>
                  <a:pt x="12" y="92"/>
                </a:cubicBezTo>
                <a:cubicBezTo>
                  <a:pt x="32" y="92"/>
                  <a:pt x="32" y="92"/>
                  <a:pt x="32" y="92"/>
                </a:cubicBezTo>
                <a:cubicBezTo>
                  <a:pt x="32" y="92"/>
                  <a:pt x="32" y="64"/>
                  <a:pt x="32" y="44"/>
                </a:cubicBezTo>
                <a:cubicBezTo>
                  <a:pt x="47" y="44"/>
                  <a:pt x="47" y="44"/>
                  <a:pt x="47" y="44"/>
                </a:cubicBezTo>
                <a:lnTo>
                  <a:pt x="49" y="2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1"/>
          </a:p>
        </p:txBody>
      </p:sp>
      <p:grpSp>
        <p:nvGrpSpPr>
          <p:cNvPr id="197" name="Groupe 196" descr="Ceci est le logo d’Instagram.">
            <a:extLst>
              <a:ext uri="{FF2B5EF4-FFF2-40B4-BE49-F238E27FC236}">
                <a16:creationId xmlns="" xmlns:a16="http://schemas.microsoft.com/office/drawing/2014/main" id="{105EB04D-523A-471B-94D7-64FDA15599AA}"/>
              </a:ext>
            </a:extLst>
          </p:cNvPr>
          <p:cNvGrpSpPr/>
          <p:nvPr/>
        </p:nvGrpSpPr>
        <p:grpSpPr>
          <a:xfrm>
            <a:off x="8634339" y="5859817"/>
            <a:ext cx="248085" cy="249277"/>
            <a:chOff x="3406775" y="2181225"/>
            <a:chExt cx="330200" cy="331788"/>
          </a:xfrm>
          <a:solidFill>
            <a:schemeClr val="bg1"/>
          </a:solidFill>
        </p:grpSpPr>
        <p:sp>
          <p:nvSpPr>
            <p:cNvPr id="198" name="Ovale 190">
              <a:extLst>
                <a:ext uri="{FF2B5EF4-FFF2-40B4-BE49-F238E27FC236}">
                  <a16:creationId xmlns="" xmlns:a16="http://schemas.microsoft.com/office/drawing/2014/main" id="{BD285FB7-C65E-4A4F-9730-2C7BDE08556D}"/>
                </a:ext>
              </a:extLst>
            </p:cNvPr>
            <p:cNvSpPr>
              <a:spLocks noChangeArrowheads="1"/>
            </p:cNvSpPr>
            <p:nvPr/>
          </p:nvSpPr>
          <p:spPr bwMode="auto">
            <a:xfrm>
              <a:off x="3481388" y="2257425"/>
              <a:ext cx="180975" cy="179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199" name="Forme libre 191">
              <a:extLst>
                <a:ext uri="{FF2B5EF4-FFF2-40B4-BE49-F238E27FC236}">
                  <a16:creationId xmlns="" xmlns:a16="http://schemas.microsoft.com/office/drawing/2014/main" id="{BBC06FF8-9B23-4376-9786-14D97DD1D8A5}"/>
                </a:ext>
              </a:extLst>
            </p:cNvPr>
            <p:cNvSpPr>
              <a:spLocks/>
            </p:cNvSpPr>
            <p:nvPr/>
          </p:nvSpPr>
          <p:spPr bwMode="auto">
            <a:xfrm>
              <a:off x="3436938" y="2181225"/>
              <a:ext cx="14288" cy="112713"/>
            </a:xfrm>
            <a:custGeom>
              <a:avLst/>
              <a:gdLst>
                <a:gd name="T0" fmla="*/ 4 w 4"/>
                <a:gd name="T1" fmla="*/ 0 h 30"/>
                <a:gd name="T2" fmla="*/ 0 w 4"/>
                <a:gd name="T3" fmla="*/ 1 h 30"/>
                <a:gd name="T4" fmla="*/ 0 w 4"/>
                <a:gd name="T5" fmla="*/ 30 h 30"/>
                <a:gd name="T6" fmla="*/ 4 w 4"/>
                <a:gd name="T7" fmla="*/ 30 h 30"/>
                <a:gd name="T8" fmla="*/ 4 w 4"/>
                <a:gd name="T9" fmla="*/ 0 h 30"/>
              </a:gdLst>
              <a:ahLst/>
              <a:cxnLst>
                <a:cxn ang="0">
                  <a:pos x="T0" y="T1"/>
                </a:cxn>
                <a:cxn ang="0">
                  <a:pos x="T2" y="T3"/>
                </a:cxn>
                <a:cxn ang="0">
                  <a:pos x="T4" y="T5"/>
                </a:cxn>
                <a:cxn ang="0">
                  <a:pos x="T6" y="T7"/>
                </a:cxn>
                <a:cxn ang="0">
                  <a:pos x="T8" y="T9"/>
                </a:cxn>
              </a:cxnLst>
              <a:rect l="0" t="0" r="r" b="b"/>
              <a:pathLst>
                <a:path w="4" h="30">
                  <a:moveTo>
                    <a:pt x="4" y="0"/>
                  </a:moveTo>
                  <a:cubicBezTo>
                    <a:pt x="3" y="0"/>
                    <a:pt x="1" y="1"/>
                    <a:pt x="0" y="1"/>
                  </a:cubicBezTo>
                  <a:cubicBezTo>
                    <a:pt x="0" y="30"/>
                    <a:pt x="0" y="30"/>
                    <a:pt x="0" y="30"/>
                  </a:cubicBezTo>
                  <a:cubicBezTo>
                    <a:pt x="4" y="30"/>
                    <a:pt x="4" y="30"/>
                    <a:pt x="4" y="3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00" name="Forme libre 192">
              <a:extLst>
                <a:ext uri="{FF2B5EF4-FFF2-40B4-BE49-F238E27FC236}">
                  <a16:creationId xmlns="" xmlns:a16="http://schemas.microsoft.com/office/drawing/2014/main" id="{C6700C49-7AD6-494F-83F0-8DEBBC73A8F4}"/>
                </a:ext>
              </a:extLst>
            </p:cNvPr>
            <p:cNvSpPr>
              <a:spLocks/>
            </p:cNvSpPr>
            <p:nvPr/>
          </p:nvSpPr>
          <p:spPr bwMode="auto">
            <a:xfrm>
              <a:off x="3467100" y="2181225"/>
              <a:ext cx="14288" cy="112713"/>
            </a:xfrm>
            <a:custGeom>
              <a:avLst/>
              <a:gdLst>
                <a:gd name="T0" fmla="*/ 4 w 4"/>
                <a:gd name="T1" fmla="*/ 30 h 30"/>
                <a:gd name="T2" fmla="*/ 4 w 4"/>
                <a:gd name="T3" fmla="*/ 0 h 30"/>
                <a:gd name="T4" fmla="*/ 0 w 4"/>
                <a:gd name="T5" fmla="*/ 0 h 30"/>
                <a:gd name="T6" fmla="*/ 0 w 4"/>
                <a:gd name="T7" fmla="*/ 30 h 30"/>
                <a:gd name="T8" fmla="*/ 4 w 4"/>
                <a:gd name="T9" fmla="*/ 30 h 30"/>
                <a:gd name="T10" fmla="*/ 4 w 4"/>
                <a:gd name="T11" fmla="*/ 30 h 30"/>
              </a:gdLst>
              <a:ahLst/>
              <a:cxnLst>
                <a:cxn ang="0">
                  <a:pos x="T0" y="T1"/>
                </a:cxn>
                <a:cxn ang="0">
                  <a:pos x="T2" y="T3"/>
                </a:cxn>
                <a:cxn ang="0">
                  <a:pos x="T4" y="T5"/>
                </a:cxn>
                <a:cxn ang="0">
                  <a:pos x="T6" y="T7"/>
                </a:cxn>
                <a:cxn ang="0">
                  <a:pos x="T8" y="T9"/>
                </a:cxn>
                <a:cxn ang="0">
                  <a:pos x="T10" y="T11"/>
                </a:cxn>
              </a:cxnLst>
              <a:rect l="0" t="0" r="r" b="b"/>
              <a:pathLst>
                <a:path w="4" h="30">
                  <a:moveTo>
                    <a:pt x="4" y="30"/>
                  </a:moveTo>
                  <a:cubicBezTo>
                    <a:pt x="4" y="0"/>
                    <a:pt x="4" y="0"/>
                    <a:pt x="4" y="0"/>
                  </a:cubicBezTo>
                  <a:cubicBezTo>
                    <a:pt x="0" y="0"/>
                    <a:pt x="0" y="0"/>
                    <a:pt x="0" y="0"/>
                  </a:cubicBezTo>
                  <a:cubicBezTo>
                    <a:pt x="0" y="30"/>
                    <a:pt x="0" y="30"/>
                    <a:pt x="0" y="30"/>
                  </a:cubicBezTo>
                  <a:cubicBezTo>
                    <a:pt x="4" y="30"/>
                    <a:pt x="4" y="30"/>
                    <a:pt x="4" y="30"/>
                  </a:cubicBezTo>
                  <a:cubicBezTo>
                    <a:pt x="4" y="30"/>
                    <a:pt x="4"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sp>
          <p:nvSpPr>
            <p:cNvPr id="201" name="Forme libre 193">
              <a:extLst>
                <a:ext uri="{FF2B5EF4-FFF2-40B4-BE49-F238E27FC236}">
                  <a16:creationId xmlns="" xmlns:a16="http://schemas.microsoft.com/office/drawing/2014/main" id="{4134947C-4D7B-463E-A659-A8F440E310BD}"/>
                </a:ext>
              </a:extLst>
            </p:cNvPr>
            <p:cNvSpPr>
              <a:spLocks noEditPoints="1"/>
            </p:cNvSpPr>
            <p:nvPr/>
          </p:nvSpPr>
          <p:spPr bwMode="auto">
            <a:xfrm>
              <a:off x="3406775" y="2181225"/>
              <a:ext cx="330200" cy="331788"/>
            </a:xfrm>
            <a:custGeom>
              <a:avLst/>
              <a:gdLst>
                <a:gd name="T0" fmla="*/ 88 w 88"/>
                <a:gd name="T1" fmla="*/ 71 h 88"/>
                <a:gd name="T2" fmla="*/ 88 w 88"/>
                <a:gd name="T3" fmla="*/ 30 h 88"/>
                <a:gd name="T4" fmla="*/ 88 w 88"/>
                <a:gd name="T5" fmla="*/ 17 h 88"/>
                <a:gd name="T6" fmla="*/ 88 w 88"/>
                <a:gd name="T7" fmla="*/ 14 h 88"/>
                <a:gd name="T8" fmla="*/ 74 w 88"/>
                <a:gd name="T9" fmla="*/ 0 h 88"/>
                <a:gd name="T10" fmla="*/ 24 w 88"/>
                <a:gd name="T11" fmla="*/ 0 h 88"/>
                <a:gd name="T12" fmla="*/ 24 w 88"/>
                <a:gd name="T13" fmla="*/ 24 h 88"/>
                <a:gd name="T14" fmla="*/ 44 w 88"/>
                <a:gd name="T15" fmla="*/ 16 h 88"/>
                <a:gd name="T16" fmla="*/ 68 w 88"/>
                <a:gd name="T17" fmla="*/ 30 h 88"/>
                <a:gd name="T18" fmla="*/ 84 w 88"/>
                <a:gd name="T19" fmla="*/ 30 h 88"/>
                <a:gd name="T20" fmla="*/ 84 w 88"/>
                <a:gd name="T21" fmla="*/ 71 h 88"/>
                <a:gd name="T22" fmla="*/ 71 w 88"/>
                <a:gd name="T23" fmla="*/ 84 h 88"/>
                <a:gd name="T24" fmla="*/ 17 w 88"/>
                <a:gd name="T25" fmla="*/ 84 h 88"/>
                <a:gd name="T26" fmla="*/ 4 w 88"/>
                <a:gd name="T27" fmla="*/ 71 h 88"/>
                <a:gd name="T28" fmla="*/ 4 w 88"/>
                <a:gd name="T29" fmla="*/ 30 h 88"/>
                <a:gd name="T30" fmla="*/ 4 w 88"/>
                <a:gd name="T31" fmla="*/ 17 h 88"/>
                <a:gd name="T32" fmla="*/ 4 w 88"/>
                <a:gd name="T33" fmla="*/ 4 h 88"/>
                <a:gd name="T34" fmla="*/ 0 w 88"/>
                <a:gd name="T35" fmla="*/ 14 h 88"/>
                <a:gd name="T36" fmla="*/ 0 w 88"/>
                <a:gd name="T37" fmla="*/ 17 h 88"/>
                <a:gd name="T38" fmla="*/ 0 w 88"/>
                <a:gd name="T39" fmla="*/ 30 h 88"/>
                <a:gd name="T40" fmla="*/ 0 w 88"/>
                <a:gd name="T41" fmla="*/ 71 h 88"/>
                <a:gd name="T42" fmla="*/ 17 w 88"/>
                <a:gd name="T43" fmla="*/ 88 h 88"/>
                <a:gd name="T44" fmla="*/ 71 w 88"/>
                <a:gd name="T45" fmla="*/ 88 h 88"/>
                <a:gd name="T46" fmla="*/ 88 w 88"/>
                <a:gd name="T47" fmla="*/ 71 h 88"/>
                <a:gd name="T48" fmla="*/ 82 w 88"/>
                <a:gd name="T49" fmla="*/ 24 h 88"/>
                <a:gd name="T50" fmla="*/ 70 w 88"/>
                <a:gd name="T51" fmla="*/ 24 h 88"/>
                <a:gd name="T52" fmla="*/ 68 w 88"/>
                <a:gd name="T53" fmla="*/ 22 h 88"/>
                <a:gd name="T54" fmla="*/ 68 w 88"/>
                <a:gd name="T55" fmla="*/ 10 h 88"/>
                <a:gd name="T56" fmla="*/ 70 w 88"/>
                <a:gd name="T57" fmla="*/ 8 h 88"/>
                <a:gd name="T58" fmla="*/ 82 w 88"/>
                <a:gd name="T59" fmla="*/ 8 h 88"/>
                <a:gd name="T60" fmla="*/ 84 w 88"/>
                <a:gd name="T61" fmla="*/ 10 h 88"/>
                <a:gd name="T62" fmla="*/ 84 w 88"/>
                <a:gd name="T63" fmla="*/ 17 h 88"/>
                <a:gd name="T64" fmla="*/ 84 w 88"/>
                <a:gd name="T65" fmla="*/ 22 h 88"/>
                <a:gd name="T66" fmla="*/ 82 w 88"/>
                <a:gd name="T67"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8" y="71"/>
                  </a:moveTo>
                  <a:cubicBezTo>
                    <a:pt x="88" y="30"/>
                    <a:pt x="88" y="30"/>
                    <a:pt x="88" y="30"/>
                  </a:cubicBezTo>
                  <a:cubicBezTo>
                    <a:pt x="88" y="17"/>
                    <a:pt x="88" y="17"/>
                    <a:pt x="88" y="17"/>
                  </a:cubicBezTo>
                  <a:cubicBezTo>
                    <a:pt x="88" y="14"/>
                    <a:pt x="88" y="14"/>
                    <a:pt x="88" y="14"/>
                  </a:cubicBezTo>
                  <a:cubicBezTo>
                    <a:pt x="88" y="6"/>
                    <a:pt x="82" y="0"/>
                    <a:pt x="74" y="0"/>
                  </a:cubicBezTo>
                  <a:cubicBezTo>
                    <a:pt x="24" y="0"/>
                    <a:pt x="24" y="0"/>
                    <a:pt x="24" y="0"/>
                  </a:cubicBezTo>
                  <a:cubicBezTo>
                    <a:pt x="24" y="24"/>
                    <a:pt x="24" y="24"/>
                    <a:pt x="24" y="24"/>
                  </a:cubicBezTo>
                  <a:cubicBezTo>
                    <a:pt x="29" y="19"/>
                    <a:pt x="36" y="16"/>
                    <a:pt x="44" y="16"/>
                  </a:cubicBezTo>
                  <a:cubicBezTo>
                    <a:pt x="54" y="16"/>
                    <a:pt x="63" y="22"/>
                    <a:pt x="68" y="30"/>
                  </a:cubicBezTo>
                  <a:cubicBezTo>
                    <a:pt x="84" y="30"/>
                    <a:pt x="84" y="30"/>
                    <a:pt x="84" y="30"/>
                  </a:cubicBezTo>
                  <a:cubicBezTo>
                    <a:pt x="84" y="71"/>
                    <a:pt x="84" y="71"/>
                    <a:pt x="84" y="71"/>
                  </a:cubicBezTo>
                  <a:cubicBezTo>
                    <a:pt x="84" y="78"/>
                    <a:pt x="78" y="84"/>
                    <a:pt x="71" y="84"/>
                  </a:cubicBezTo>
                  <a:cubicBezTo>
                    <a:pt x="17" y="84"/>
                    <a:pt x="17" y="84"/>
                    <a:pt x="17" y="84"/>
                  </a:cubicBezTo>
                  <a:cubicBezTo>
                    <a:pt x="10" y="84"/>
                    <a:pt x="4" y="78"/>
                    <a:pt x="4" y="71"/>
                  </a:cubicBezTo>
                  <a:cubicBezTo>
                    <a:pt x="4" y="30"/>
                    <a:pt x="4" y="30"/>
                    <a:pt x="4" y="30"/>
                  </a:cubicBezTo>
                  <a:cubicBezTo>
                    <a:pt x="4" y="17"/>
                    <a:pt x="4" y="17"/>
                    <a:pt x="4" y="17"/>
                  </a:cubicBezTo>
                  <a:cubicBezTo>
                    <a:pt x="4" y="4"/>
                    <a:pt x="4" y="4"/>
                    <a:pt x="4" y="4"/>
                  </a:cubicBezTo>
                  <a:cubicBezTo>
                    <a:pt x="2" y="7"/>
                    <a:pt x="0" y="10"/>
                    <a:pt x="0" y="14"/>
                  </a:cubicBezTo>
                  <a:cubicBezTo>
                    <a:pt x="0" y="17"/>
                    <a:pt x="0" y="17"/>
                    <a:pt x="0" y="17"/>
                  </a:cubicBezTo>
                  <a:cubicBezTo>
                    <a:pt x="0" y="30"/>
                    <a:pt x="0" y="30"/>
                    <a:pt x="0" y="30"/>
                  </a:cubicBezTo>
                  <a:cubicBezTo>
                    <a:pt x="0" y="71"/>
                    <a:pt x="0" y="71"/>
                    <a:pt x="0" y="71"/>
                  </a:cubicBezTo>
                  <a:cubicBezTo>
                    <a:pt x="0" y="81"/>
                    <a:pt x="7" y="88"/>
                    <a:pt x="17" y="88"/>
                  </a:cubicBezTo>
                  <a:cubicBezTo>
                    <a:pt x="71" y="88"/>
                    <a:pt x="71" y="88"/>
                    <a:pt x="71" y="88"/>
                  </a:cubicBezTo>
                  <a:cubicBezTo>
                    <a:pt x="81" y="88"/>
                    <a:pt x="88" y="81"/>
                    <a:pt x="88" y="71"/>
                  </a:cubicBezTo>
                  <a:close/>
                  <a:moveTo>
                    <a:pt x="82" y="24"/>
                  </a:moveTo>
                  <a:cubicBezTo>
                    <a:pt x="70" y="24"/>
                    <a:pt x="70" y="24"/>
                    <a:pt x="70" y="24"/>
                  </a:cubicBezTo>
                  <a:cubicBezTo>
                    <a:pt x="69" y="24"/>
                    <a:pt x="68" y="23"/>
                    <a:pt x="68" y="22"/>
                  </a:cubicBezTo>
                  <a:cubicBezTo>
                    <a:pt x="68" y="10"/>
                    <a:pt x="68" y="10"/>
                    <a:pt x="68" y="10"/>
                  </a:cubicBezTo>
                  <a:cubicBezTo>
                    <a:pt x="68" y="9"/>
                    <a:pt x="69" y="8"/>
                    <a:pt x="70" y="8"/>
                  </a:cubicBezTo>
                  <a:cubicBezTo>
                    <a:pt x="82" y="8"/>
                    <a:pt x="82" y="8"/>
                    <a:pt x="82" y="8"/>
                  </a:cubicBezTo>
                  <a:cubicBezTo>
                    <a:pt x="83" y="8"/>
                    <a:pt x="84" y="9"/>
                    <a:pt x="84" y="10"/>
                  </a:cubicBezTo>
                  <a:cubicBezTo>
                    <a:pt x="84" y="17"/>
                    <a:pt x="84" y="17"/>
                    <a:pt x="84" y="17"/>
                  </a:cubicBezTo>
                  <a:cubicBezTo>
                    <a:pt x="84" y="22"/>
                    <a:pt x="84" y="22"/>
                    <a:pt x="84" y="22"/>
                  </a:cubicBezTo>
                  <a:cubicBezTo>
                    <a:pt x="84" y="23"/>
                    <a:pt x="83" y="24"/>
                    <a:pt x="8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1"/>
            </a:p>
          </p:txBody>
        </p:sp>
      </p:grpSp>
      <p:sp>
        <p:nvSpPr>
          <p:cNvPr id="202" name="Rectangle 201">
            <a:extLst>
              <a:ext uri="{FF2B5EF4-FFF2-40B4-BE49-F238E27FC236}">
                <a16:creationId xmlns="" xmlns:a16="http://schemas.microsoft.com/office/drawing/2014/main" id="{70D38E9A-94A7-447A-89C1-EB62E888BD09}"/>
              </a:ext>
            </a:extLst>
          </p:cNvPr>
          <p:cNvSpPr/>
          <p:nvPr/>
        </p:nvSpPr>
        <p:spPr>
          <a:xfrm>
            <a:off x="9168342" y="4136416"/>
            <a:ext cx="2718064" cy="430887"/>
          </a:xfrm>
          <a:prstGeom prst="rect">
            <a:avLst/>
          </a:prstGeom>
        </p:spPr>
        <p:txBody>
          <a:bodyPr wrap="square" lIns="0" tIns="0" rIns="0" bIns="0" rtlCol="0" anchor="ctr">
            <a:spAutoFit/>
          </a:bodyPr>
          <a:lstStyle/>
          <a:p>
            <a:pPr>
              <a:spcBef>
                <a:spcPts val="600"/>
              </a:spcBef>
            </a:pPr>
            <a:r>
              <a:rPr lang="fr-FR" sz="1400" b="1" noProof="1">
                <a:solidFill>
                  <a:schemeClr val="tx1">
                    <a:lumMod val="75000"/>
                    <a:lumOff val="25000"/>
                  </a:schemeClr>
                </a:solidFill>
              </a:rPr>
              <a:t>https://</a:t>
            </a:r>
            <a:r>
              <a:rPr lang="fr-FR" sz="1400" b="1" noProof="1" smtClean="0">
                <a:solidFill>
                  <a:schemeClr val="tx1">
                    <a:lumMod val="75000"/>
                    <a:lumOff val="25000"/>
                  </a:schemeClr>
                </a:solidFill>
              </a:rPr>
              <a:t>www.facebook.com/TUMAGCABLESOFFICIEL</a:t>
            </a:r>
          </a:p>
        </p:txBody>
      </p:sp>
      <p:sp>
        <p:nvSpPr>
          <p:cNvPr id="203" name="Rectangle 202">
            <a:extLst>
              <a:ext uri="{FF2B5EF4-FFF2-40B4-BE49-F238E27FC236}">
                <a16:creationId xmlns="" xmlns:a16="http://schemas.microsoft.com/office/drawing/2014/main" id="{F628A559-BC49-4742-82C4-4124FF63A8B1}"/>
              </a:ext>
            </a:extLst>
          </p:cNvPr>
          <p:cNvSpPr/>
          <p:nvPr/>
        </p:nvSpPr>
        <p:spPr>
          <a:xfrm>
            <a:off x="9168342" y="4941623"/>
            <a:ext cx="2718064" cy="430887"/>
          </a:xfrm>
          <a:prstGeom prst="rect">
            <a:avLst/>
          </a:prstGeom>
        </p:spPr>
        <p:txBody>
          <a:bodyPr wrap="square" lIns="0" tIns="0" rIns="0" bIns="0" rtlCol="0" anchor="ctr">
            <a:spAutoFit/>
          </a:bodyPr>
          <a:lstStyle/>
          <a:p>
            <a:pPr>
              <a:spcBef>
                <a:spcPts val="600"/>
              </a:spcBef>
            </a:pPr>
            <a:r>
              <a:rPr lang="fr-FR" sz="1400" b="1" dirty="0">
                <a:solidFill>
                  <a:schemeClr val="tx1">
                    <a:lumMod val="75000"/>
                    <a:lumOff val="25000"/>
                  </a:schemeClr>
                </a:solidFill>
              </a:rPr>
              <a:t>https://www.linkedin.com/company/tumag-cables</a:t>
            </a:r>
            <a:endParaRPr lang="fr-FR" sz="1400" b="1" noProof="1">
              <a:solidFill>
                <a:schemeClr val="tx1">
                  <a:lumMod val="75000"/>
                  <a:lumOff val="25000"/>
                </a:schemeClr>
              </a:solidFill>
            </a:endParaRPr>
          </a:p>
        </p:txBody>
      </p:sp>
      <p:sp>
        <p:nvSpPr>
          <p:cNvPr id="204" name="Rectangle 203">
            <a:extLst>
              <a:ext uri="{FF2B5EF4-FFF2-40B4-BE49-F238E27FC236}">
                <a16:creationId xmlns="" xmlns:a16="http://schemas.microsoft.com/office/drawing/2014/main" id="{CEBFB0FE-B591-4089-A1B4-FF85CA99D9DA}"/>
              </a:ext>
            </a:extLst>
          </p:cNvPr>
          <p:cNvSpPr/>
          <p:nvPr/>
        </p:nvSpPr>
        <p:spPr>
          <a:xfrm>
            <a:off x="9168342" y="5769011"/>
            <a:ext cx="2718064" cy="430887"/>
          </a:xfrm>
          <a:prstGeom prst="rect">
            <a:avLst/>
          </a:prstGeom>
        </p:spPr>
        <p:txBody>
          <a:bodyPr wrap="square" lIns="0" tIns="0" rIns="0" bIns="0" rtlCol="0" anchor="ctr">
            <a:spAutoFit/>
          </a:bodyPr>
          <a:lstStyle/>
          <a:p>
            <a:pPr>
              <a:spcBef>
                <a:spcPts val="600"/>
              </a:spcBef>
            </a:pPr>
            <a:r>
              <a:rPr lang="fr-FR" sz="1400" b="1" noProof="1">
                <a:solidFill>
                  <a:schemeClr val="tx1">
                    <a:lumMod val="75000"/>
                    <a:lumOff val="25000"/>
                  </a:schemeClr>
                </a:solidFill>
              </a:rPr>
              <a:t>https://www.instagram.com/tumagcablesofficiel2021/</a:t>
            </a:r>
          </a:p>
        </p:txBody>
      </p:sp>
      <p:pic>
        <p:nvPicPr>
          <p:cNvPr id="8" name="Image 7"/>
          <p:cNvPicPr>
            <a:picLocks noChangeAspect="1"/>
          </p:cNvPicPr>
          <p:nvPr/>
        </p:nvPicPr>
        <p:blipFill>
          <a:blip r:embed="rId4"/>
          <a:stretch>
            <a:fillRect/>
          </a:stretch>
        </p:blipFill>
        <p:spPr>
          <a:xfrm>
            <a:off x="379362" y="4510300"/>
            <a:ext cx="3300057" cy="1970008"/>
          </a:xfrm>
          <a:prstGeom prst="rect">
            <a:avLst/>
          </a:prstGeom>
        </p:spPr>
      </p:pic>
      <p:pic>
        <p:nvPicPr>
          <p:cNvPr id="9" name="Image 8"/>
          <p:cNvPicPr>
            <a:picLocks noChangeAspect="1"/>
          </p:cNvPicPr>
          <p:nvPr/>
        </p:nvPicPr>
        <p:blipFill>
          <a:blip r:embed="rId5"/>
          <a:stretch>
            <a:fillRect/>
          </a:stretch>
        </p:blipFill>
        <p:spPr>
          <a:xfrm>
            <a:off x="8610778" y="5021745"/>
            <a:ext cx="300097" cy="273688"/>
          </a:xfrm>
          <a:prstGeom prst="rect">
            <a:avLst/>
          </a:prstGeom>
        </p:spPr>
      </p:pic>
      <p:sp>
        <p:nvSpPr>
          <p:cNvPr id="10" name="Étoile à 5 branches 9"/>
          <p:cNvSpPr/>
          <p:nvPr/>
        </p:nvSpPr>
        <p:spPr>
          <a:xfrm>
            <a:off x="1828801" y="1389950"/>
            <a:ext cx="341194" cy="314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Étoile à 5 branches 180"/>
          <p:cNvSpPr/>
          <p:nvPr/>
        </p:nvSpPr>
        <p:spPr>
          <a:xfrm>
            <a:off x="5949856" y="1405909"/>
            <a:ext cx="341194" cy="314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Étoile à 5 branches 181"/>
          <p:cNvSpPr/>
          <p:nvPr/>
        </p:nvSpPr>
        <p:spPr>
          <a:xfrm>
            <a:off x="9988040" y="1405909"/>
            <a:ext cx="341194" cy="314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9098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ustom 14">
      <a:dk1>
        <a:srgbClr val="000000"/>
      </a:dk1>
      <a:lt1>
        <a:srgbClr val="FFFFFF"/>
      </a:lt1>
      <a:dk2>
        <a:srgbClr val="000073"/>
      </a:dk2>
      <a:lt2>
        <a:srgbClr val="FF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7542798_TF66676778" id="{5F7E68CC-9BB8-45F9-98FF-F72DC7474DBB}" vid="{5B8AFD24-AD3C-468B-AB5E-786E7F3A5F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EC375F-F377-4CDC-ADF0-CC8811D177D6}">
  <ds:schemaRefs>
    <ds:schemaRef ds:uri="http://schemas.microsoft.com/office/infopath/2007/PartnerControls"/>
    <ds:schemaRef ds:uri="http://purl.org/dc/elements/1.1/"/>
    <ds:schemaRef ds:uri="71af3243-3dd4-4a8d-8c0d-dd76da1f02a5"/>
    <ds:schemaRef ds:uri="http://purl.org/dc/terms/"/>
    <ds:schemaRef ds:uri="http://schemas.microsoft.com/office/2006/metadata/properties"/>
    <ds:schemaRef ds:uri="16c05727-aa75-4e4a-9b5f-8a80a1165891"/>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61A1251-DA89-493A-8204-679220DD13D9}">
  <ds:schemaRefs>
    <ds:schemaRef ds:uri="http://schemas.microsoft.com/sharepoint/v3/contenttype/forms"/>
  </ds:schemaRefs>
</ds:datastoreItem>
</file>

<file path=customXml/itemProps3.xml><?xml version="1.0" encoding="utf-8"?>
<ds:datastoreItem xmlns:ds="http://schemas.openxmlformats.org/officeDocument/2006/customXml" ds:itemID="{D1B0ABC2-BF39-4F70-A7AD-9DFBD1D27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Tableau de bord de 24Slides</Template>
  <TotalTime>0</TotalTime>
  <Words>854</Words>
  <Application>Microsoft Office PowerPoint</Application>
  <PresentationFormat>Grand écran</PresentationFormat>
  <Paragraphs>103</Paragraphs>
  <Slides>10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Arial Black</vt:lpstr>
      <vt:lpstr>Calibri</vt:lpstr>
      <vt:lpstr>Century Gothic</vt:lpstr>
      <vt:lpstr>Segoe UI Light</vt:lpstr>
      <vt:lpstr>Source Sans Pro</vt:lpstr>
      <vt:lpstr>Thème Office</vt:lpstr>
      <vt:lpstr>Diapositive 1</vt:lpstr>
      <vt:lpstr>QUI SOMMES NOUS ?</vt:lpstr>
      <vt:lpstr>QUI SOMMES NOUS ?</vt:lpstr>
      <vt:lpstr>QUI SOMMES NOUS ?</vt:lpstr>
      <vt:lpstr>Nos produits  : </vt:lpstr>
      <vt:lpstr>Nos produits  : </vt:lpstr>
      <vt:lpstr>Nos produits  : </vt:lpstr>
      <vt:lpstr>Nos produits  : </vt:lpstr>
      <vt:lpstr>RETENEZ BIEN :      </vt:lpstr>
      <vt:lpstr>Diapositive 10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2020-12-14T11:49:54Z</dcterms:created>
  <dcterms:modified xsi:type="dcterms:W3CDTF">2021-02-11T11:55:43Z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