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57" r:id="rId5"/>
  </p:sldMasterIdLst>
  <p:notesMasterIdLst>
    <p:notesMasterId r:id="rId10"/>
  </p:notesMasterIdLst>
  <p:handoutMasterIdLst>
    <p:handoutMasterId r:id="rId11"/>
  </p:handoutMasterIdLst>
  <p:sldIdLst>
    <p:sldId id="285" r:id="rId6"/>
    <p:sldId id="286" r:id="rId7"/>
    <p:sldId id="288" r:id="rId8"/>
    <p:sldId id="289" r:id="rId9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2" userDrawn="1">
          <p15:clr>
            <a:srgbClr val="A4A3A4"/>
          </p15:clr>
        </p15:guide>
        <p15:guide id="4" pos="7512" userDrawn="1">
          <p15:clr>
            <a:srgbClr val="A4A3A4"/>
          </p15:clr>
        </p15:guide>
        <p15:guide id="5" orient="horz" pos="216" userDrawn="1">
          <p15:clr>
            <a:srgbClr val="A4A3A4"/>
          </p15:clr>
        </p15:guide>
        <p15:guide id="6" orient="horz" pos="4032" userDrawn="1">
          <p15:clr>
            <a:srgbClr val="A4A3A4"/>
          </p15:clr>
        </p15:guide>
        <p15:guide id="7" orient="horz" pos="69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3952D"/>
    <a:srgbClr val="ED820D"/>
    <a:srgbClr val="F2C232"/>
    <a:srgbClr val="7F7F7F"/>
    <a:srgbClr val="EB7039"/>
    <a:srgbClr val="404040"/>
    <a:srgbClr val="CE295E"/>
    <a:srgbClr val="A6A6A6"/>
    <a:srgbClr val="F2F2F2"/>
    <a:srgbClr val="BFBFB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434" autoAdjust="0"/>
  </p:normalViewPr>
  <p:slideViewPr>
    <p:cSldViewPr snapToGrid="0" showGuides="1">
      <p:cViewPr varScale="1">
        <p:scale>
          <a:sx n="84" d="100"/>
          <a:sy n="84" d="100"/>
        </p:scale>
        <p:origin x="-774" y="-84"/>
      </p:cViewPr>
      <p:guideLst>
        <p:guide orient="horz" pos="2424"/>
        <p:guide orient="horz" pos="216"/>
        <p:guide orient="horz" pos="4032"/>
        <p:guide orient="horz" pos="696"/>
        <p:guide pos="3840"/>
        <p:guide pos="192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4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xmlns="" id="{555DE61D-30EF-4C9B-8D44-E691F32398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2B68B3DF-723E-432F-969B-97B388C9E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16270-690E-49A1-B76D-09755A848D0B}" type="datetime1">
              <a:rPr lang="fr-FR" smtClean="0"/>
              <a:pPr rtl="0"/>
              <a:t>29/10/2021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10D9C936-9EF8-46A3-B2D4-DE8362A54E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E9F7898E-02B9-4C24-8F47-60A833CD36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723B91B-56FA-44FF-A036-17B4166BAD1A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7725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E284A4-61CB-4CE6-B318-16855430C475}" type="datetime1">
              <a:rPr lang="fr-FR" noProof="0" smtClean="0"/>
              <a:pPr rtl="0"/>
              <a:t>29/10/2021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48DEA9-6F4F-4540-9E5D-C6F39079AF72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="" xmlns:p14="http://schemas.microsoft.com/office/powerpoint/2010/main" val="2133659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959AFCD-CC86-4465-AD95-85D2B9349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88607509-85B2-495C-82A8-989CA9862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EAB0AA9-8E90-484A-ADD9-31AA1A53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4F5311-0082-474C-8C15-C5B51FABEDA4}" type="datetime1">
              <a:rPr lang="fr-FR" noProof="0" smtClean="0"/>
              <a:pPr rtl="0"/>
              <a:t>29/10/2021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278E9EE-6889-428D-B6A1-8BAC3E3F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6E1D2A5-6CD9-436C-958A-CC73AA34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="" xmlns:p14="http://schemas.microsoft.com/office/powerpoint/2010/main" val="346556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332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989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59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1951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2020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383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2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59758F3-6311-4BBF-9C0A-1ADA7A27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818"/>
            <a:ext cx="10515600" cy="498598"/>
          </a:xfrm>
        </p:spPr>
        <p:txBody>
          <a:bodyPr lIns="0" tIns="0" rIns="0" bIns="0" rtlCol="0" anchor="t">
            <a:spAutoFit/>
          </a:bodyPr>
          <a:lstStyle>
            <a:lvl1pPr algn="ctr">
              <a:defRPr sz="36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CC86F3C5-5D77-43F9-92A6-DE0777BB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CB4FB46-0511-4A20-A9DA-85B06B5DF611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A583AD1-0683-4B68-832E-79E5AC88DF1C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xmlns="" id="{9EB2F141-1AB9-4751-90A0-65BD481D8563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ED94255E-A54B-4118-B827-E0382D3A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28625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xmlns="" id="{133619BB-9A09-40D9-A9F1-A026ABABCFBF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7" name="Rectangle : Coins arrondis 16">
              <a:extLst>
                <a:ext uri="{FF2B5EF4-FFF2-40B4-BE49-F238E27FC236}">
                  <a16:creationId xmlns:a16="http://schemas.microsoft.com/office/drawing/2014/main" xmlns="" id="{606B9428-3B49-42EA-ACD3-FF049EF21512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:a16="http://schemas.microsoft.com/office/drawing/2014/main" xmlns="" id="{A069E56F-ACCE-4A35-B24D-58EA37E4CEA1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:a16="http://schemas.microsoft.com/office/drawing/2014/main" xmlns="" id="{5465AED1-A4C5-416C-90F3-39CC10CEEAF1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20" name="Rectangle : Coins arrondis 19">
              <a:extLst>
                <a:ext uri="{FF2B5EF4-FFF2-40B4-BE49-F238E27FC236}">
                  <a16:creationId xmlns:a16="http://schemas.microsoft.com/office/drawing/2014/main" xmlns="" id="{411431DD-99C5-48BB-92EB-730E9F76D556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="" xmlns:p14="http://schemas.microsoft.com/office/powerpoint/2010/main" val="146382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xmlns="" id="{F7129C65-954E-43EB-9F6A-C97D1F580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8C9F7F1-EEC7-46BD-A1BF-A84E2080AB06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D697E84-B24C-45E1-B5E2-2055DC460E2B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xmlns="" id="{CA86CD30-C1F7-4F1C-A2BE-296375984BEE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:a16="http://schemas.microsoft.com/office/drawing/2014/main" xmlns="" id="{CBA262D7-A96F-4408-8F02-4886014B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19100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xmlns="" id="{75309FA6-F672-455E-955D-B63C2E15B767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6" name="Rectangle : Coins arrondis 15">
              <a:extLst>
                <a:ext uri="{FF2B5EF4-FFF2-40B4-BE49-F238E27FC236}">
                  <a16:creationId xmlns:a16="http://schemas.microsoft.com/office/drawing/2014/main" xmlns="" id="{14FEBCF0-94B1-404B-8C9F-2DCA574C8B2D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7" name="Rectangle : Coins arrondis 16">
              <a:extLst>
                <a:ext uri="{FF2B5EF4-FFF2-40B4-BE49-F238E27FC236}">
                  <a16:creationId xmlns:a16="http://schemas.microsoft.com/office/drawing/2014/main" xmlns="" id="{A76D0EC6-9588-45EE-90D4-6E4C69D39683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:a16="http://schemas.microsoft.com/office/drawing/2014/main" xmlns="" id="{987DA7BA-10C8-4993-9A03-3A5333A3916C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:a16="http://schemas.microsoft.com/office/drawing/2014/main" xmlns="" id="{19BB0092-77B4-406B-A737-5C223E99A5A5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="" xmlns:p14="http://schemas.microsoft.com/office/powerpoint/2010/main" val="291381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4697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164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26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69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86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954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>
            <a:extLst>
              <a:ext uri="{FF2B5EF4-FFF2-40B4-BE49-F238E27FC236}">
                <a16:creationId xmlns:a16="http://schemas.microsoft.com/office/drawing/2014/main" xmlns="" id="{79759117-0F16-48ED-9718-C5D09846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AB745ED-7A57-4683-810C-5E5003926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365B1BF-AD50-4239-805D-33B3AEE52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95028CE-1BE9-409B-AC17-6C7A63024769}" type="datetime1">
              <a:rPr lang="fr-FR" noProof="0" smtClean="0"/>
              <a:pPr rtl="0"/>
              <a:t>29/10/2021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B879871-3CD6-4A1B-A275-2552C7EBC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3081636-41B2-41A0-9EEE-E0104F888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="" xmlns:p14="http://schemas.microsoft.com/office/powerpoint/2010/main" val="111663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222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5625" y="554567"/>
            <a:ext cx="10877550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61066" y="719139"/>
          <a:ext cx="8319911" cy="5501038"/>
        </p:xfrm>
        <a:graphic>
          <a:graphicData uri="http://schemas.openxmlformats.org/drawingml/2006/table">
            <a:tbl>
              <a:tblPr/>
              <a:tblGrid>
                <a:gridCol w="2021754"/>
                <a:gridCol w="2096082"/>
                <a:gridCol w="1308193"/>
                <a:gridCol w="1308193"/>
                <a:gridCol w="1585689"/>
              </a:tblGrid>
              <a:tr h="191198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nouvelles recrues</a:t>
                      </a: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68" marR="8968" marT="8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3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qualifié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formé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en formation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11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MMH16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SAMP2=TREF2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CABLAGE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6+1=C2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DOT4=C3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DOT5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12+18= C1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TORONEUSE=T1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ARMAGE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ARM1=AR1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UCD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EXTRUDEUSE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B1=EXT1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B2=EXT2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B4=EXT4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B5=EXT5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EXTRUDEUSE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B7=EXT7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B8=EXT8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ASSEMBLAGE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5+1=A1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4+1=A2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MISE EN COURONNE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1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MC10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1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8968" marR="8968" marT="8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968" marR="8968" marT="89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3466" y="745067"/>
            <a:ext cx="7439377" cy="71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u="sng" dirty="0" err="1" smtClean="0">
                <a:solidFill>
                  <a:schemeClr val="tx1"/>
                </a:solidFill>
              </a:rPr>
              <a:t>Turn</a:t>
            </a:r>
            <a:r>
              <a:rPr lang="fr-FR" sz="4800" b="1" u="sng" dirty="0" smtClean="0">
                <a:solidFill>
                  <a:schemeClr val="tx1"/>
                </a:solidFill>
              </a:rPr>
              <a:t> over Production</a:t>
            </a:r>
            <a:endParaRPr lang="fr-FR" sz="48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603022" y="1873956"/>
          <a:ext cx="8432799" cy="3206042"/>
        </p:xfrm>
        <a:graphic>
          <a:graphicData uri="http://schemas.openxmlformats.org/drawingml/2006/table">
            <a:tbl>
              <a:tblPr/>
              <a:tblGrid>
                <a:gridCol w="2357557"/>
                <a:gridCol w="1826458"/>
                <a:gridCol w="1744419"/>
                <a:gridCol w="2504365"/>
              </a:tblGrid>
              <a:tr h="3524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Nbre d'opérateur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Motif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707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MMH16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arret de contrat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7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Personnel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7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CABLAGE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TORONEUSE=T1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Personnel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7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Allergie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70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Dégainage cable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Profil non adapté au poste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3466" y="745067"/>
            <a:ext cx="7439377" cy="71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u="sng" dirty="0" smtClean="0">
                <a:solidFill>
                  <a:schemeClr val="tx1"/>
                </a:solidFill>
              </a:rPr>
              <a:t>Faits marquants</a:t>
            </a:r>
            <a:endParaRPr lang="fr-FR" sz="4800" b="1" u="sng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3287" y="2664184"/>
            <a:ext cx="9973734" cy="4193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</a:rPr>
              <a:t> </a:t>
            </a:r>
            <a:r>
              <a:rPr lang="fr-FR" sz="4000" b="1" dirty="0" smtClean="0">
                <a:solidFill>
                  <a:schemeClr val="tx1"/>
                </a:solidFill>
              </a:rPr>
              <a:t>Manque du feuillard 20;25;30 et 40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Rupture en </a:t>
            </a:r>
            <a:r>
              <a:rPr lang="fr-FR" sz="4000" b="1" dirty="0" err="1" smtClean="0">
                <a:solidFill>
                  <a:schemeClr val="tx1"/>
                </a:solidFill>
              </a:rPr>
              <a:t>Sailane</a:t>
            </a:r>
            <a:endParaRPr lang="fr-FR" sz="40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Manque ALMELEC conforme au grande section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Panne 12+18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Démarrage de la nouvelle câbleuse DOT5 : </a:t>
            </a:r>
          </a:p>
          <a:p>
            <a:r>
              <a:rPr lang="fr-FR" sz="4000" b="1" dirty="0" smtClean="0">
                <a:solidFill>
                  <a:schemeClr val="tx1"/>
                </a:solidFill>
              </a:rPr>
              <a:t>	Les sections testés: 35,70,16 et 50</a:t>
            </a:r>
            <a:endParaRPr lang="fr-FR" sz="4000" b="1" dirty="0" smtClean="0">
              <a:solidFill>
                <a:schemeClr val="tx1"/>
              </a:solidFill>
            </a:endParaRPr>
          </a:p>
          <a:p>
            <a:endParaRPr lang="fr-FR" sz="28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73"/>
      </a:dk2>
      <a:lt2>
        <a:srgbClr val="FFE6E6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7542798_TF66676778" id="{5F7E68CC-9BB8-45F9-98FF-F72DC7474DBB}" vid="{5B8AFD24-AD3C-468B-AB5E-786E7F3A5F6D}"/>
    </a:ext>
  </a:extLst>
</a:theme>
</file>

<file path=ppt/theme/theme2.xml><?xml version="1.0" encoding="utf-8"?>
<a:theme xmlns:a="http://schemas.openxmlformats.org/drawingml/2006/main" name="Office Theme">
  <a:themeElements>
    <a:clrScheme name="Bright Light">
      <a:dk1>
        <a:sysClr val="windowText" lastClr="000000"/>
      </a:dk1>
      <a:lt1>
        <a:sysClr val="window" lastClr="FFFFFF"/>
      </a:lt1>
      <a:dk2>
        <a:srgbClr val="27303D"/>
      </a:dk2>
      <a:lt2>
        <a:srgbClr val="E7E6E6"/>
      </a:lt2>
      <a:accent1>
        <a:srgbClr val="6DCF00"/>
      </a:accent1>
      <a:accent2>
        <a:srgbClr val="159192"/>
      </a:accent2>
      <a:accent3>
        <a:srgbClr val="09AEF2"/>
      </a:accent3>
      <a:accent4>
        <a:srgbClr val="FCC000"/>
      </a:accent4>
      <a:accent5>
        <a:srgbClr val="FE1101"/>
      </a:accent5>
      <a:accent6>
        <a:srgbClr val="5C932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1B0ABC2-BF39-4F70-A7AD-9DFBD1D272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1A1251-DA89-493A-8204-679220DD13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EC375F-F377-4CDC-ADF0-CC8811D177D6}">
  <ds:schemaRefs>
    <ds:schemaRef ds:uri="http://schemas.microsoft.com/office/infopath/2007/PartnerControls"/>
    <ds:schemaRef ds:uri="http://purl.org/dc/elements/1.1/"/>
    <ds:schemaRef ds:uri="71af3243-3dd4-4a8d-8c0d-dd76da1f02a5"/>
    <ds:schemaRef ds:uri="http://purl.org/dc/terms/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Tableau de bord de 24Slides</Template>
  <TotalTime>0</TotalTime>
  <Words>162</Words>
  <Application>Microsoft Office PowerPoint</Application>
  <PresentationFormat>Personnalisé</PresentationFormat>
  <Paragraphs>130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Office Theme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2020-12-14T11:49:54Z</dcterms:created>
  <dcterms:modified xsi:type="dcterms:W3CDTF">2021-10-29T08:14:06Z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