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57" r:id="rId5"/>
  </p:sldMasterIdLst>
  <p:notesMasterIdLst>
    <p:notesMasterId r:id="rId11"/>
  </p:notesMasterIdLst>
  <p:handoutMasterIdLst>
    <p:handoutMasterId r:id="rId12"/>
  </p:handoutMasterIdLst>
  <p:sldIdLst>
    <p:sldId id="285" r:id="rId6"/>
    <p:sldId id="291" r:id="rId7"/>
    <p:sldId id="286" r:id="rId8"/>
    <p:sldId id="288" r:id="rId9"/>
    <p:sldId id="289" r:id="rId10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2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92" userDrawn="1">
          <p15:clr>
            <a:srgbClr val="A4A3A4"/>
          </p15:clr>
        </p15:guide>
        <p15:guide id="4" pos="7512" userDrawn="1">
          <p15:clr>
            <a:srgbClr val="A4A3A4"/>
          </p15:clr>
        </p15:guide>
        <p15:guide id="5" orient="horz" pos="216" userDrawn="1">
          <p15:clr>
            <a:srgbClr val="A4A3A4"/>
          </p15:clr>
        </p15:guide>
        <p15:guide id="6" orient="horz" pos="4032" userDrawn="1">
          <p15:clr>
            <a:srgbClr val="A4A3A4"/>
          </p15:clr>
        </p15:guide>
        <p15:guide id="7" orient="horz" pos="6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3952D"/>
    <a:srgbClr val="ED820D"/>
    <a:srgbClr val="F2C232"/>
    <a:srgbClr val="7F7F7F"/>
    <a:srgbClr val="EB7039"/>
    <a:srgbClr val="404040"/>
    <a:srgbClr val="CE295E"/>
    <a:srgbClr val="A6A6A6"/>
    <a:srgbClr val="F2F2F2"/>
    <a:srgbClr val="BFBFB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434" autoAdjust="0"/>
  </p:normalViewPr>
  <p:slideViewPr>
    <p:cSldViewPr snapToGrid="0" showGuides="1">
      <p:cViewPr varScale="1">
        <p:scale>
          <a:sx n="84" d="100"/>
          <a:sy n="84" d="100"/>
        </p:scale>
        <p:origin x="-774" y="-84"/>
      </p:cViewPr>
      <p:guideLst>
        <p:guide orient="horz" pos="2424"/>
        <p:guide orient="horz" pos="216"/>
        <p:guide orient="horz" pos="4032"/>
        <p:guide orient="horz" pos="696"/>
        <p:guide pos="3840"/>
        <p:guide pos="192"/>
        <p:guide pos="75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48" y="108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.afoukass\Desktop\TDB\Consommation%20mati&#232;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/>
            </a:pPr>
            <a:r>
              <a:rPr lang="fr-FR"/>
              <a:t>TRG Novembre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15064455541247568"/>
          <c:y val="0.18104435440156158"/>
          <c:w val="0.8336512847068116"/>
          <c:h val="0.5749210619037296"/>
        </c:manualLayout>
      </c:layout>
      <c:bar3DChart>
        <c:barDir val="col"/>
        <c:grouping val="clustered"/>
        <c:ser>
          <c:idx val="0"/>
          <c:order val="0"/>
          <c:spPr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ysClr val="windowText" lastClr="000000"/>
              </a:solidFill>
            </a:ln>
          </c:spPr>
          <c:cat>
            <c:strRef>
              <c:f>'TG.11-21'!$G$8:$J$8</c:f>
              <c:strCache>
                <c:ptCount val="4"/>
                <c:pt idx="0">
                  <c:v>(%) S44</c:v>
                </c:pt>
                <c:pt idx="1">
                  <c:v>(%) S45</c:v>
                </c:pt>
                <c:pt idx="2">
                  <c:v>(%) S46</c:v>
                </c:pt>
                <c:pt idx="3">
                  <c:v>(%) S47</c:v>
                </c:pt>
              </c:strCache>
            </c:strRef>
          </c:cat>
          <c:val>
            <c:numRef>
              <c:f>'TG.11-21'!$G$9:$J$9</c:f>
              <c:numCache>
                <c:formatCode>0.00%</c:formatCode>
                <c:ptCount val="4"/>
                <c:pt idx="0">
                  <c:v>0.55351851851851852</c:v>
                </c:pt>
                <c:pt idx="1">
                  <c:v>0.82012962962962976</c:v>
                </c:pt>
                <c:pt idx="2">
                  <c:v>0.91262962962962957</c:v>
                </c:pt>
                <c:pt idx="3">
                  <c:v>0.67129629629629628</c:v>
                </c:pt>
              </c:numCache>
            </c:numRef>
          </c:val>
        </c:ser>
        <c:ser>
          <c:idx val="1"/>
          <c:order val="1"/>
          <c:cat>
            <c:strRef>
              <c:f>'TG.11-21'!$G$8:$J$8</c:f>
              <c:strCache>
                <c:ptCount val="4"/>
                <c:pt idx="0">
                  <c:v>(%) S44</c:v>
                </c:pt>
                <c:pt idx="1">
                  <c:v>(%) S45</c:v>
                </c:pt>
                <c:pt idx="2">
                  <c:v>(%) S46</c:v>
                </c:pt>
                <c:pt idx="3">
                  <c:v>(%) S47</c:v>
                </c:pt>
              </c:strCache>
            </c:strRef>
          </c:cat>
          <c:val>
            <c:numRef>
              <c:f>'TG.11-21'!$G$10:$J$10</c:f>
              <c:numCache>
                <c:formatCode>0.00%</c:formatCode>
                <c:ptCount val="4"/>
                <c:pt idx="0">
                  <c:v>0.20293248945147677</c:v>
                </c:pt>
                <c:pt idx="1">
                  <c:v>0.15223628691983118</c:v>
                </c:pt>
                <c:pt idx="2">
                  <c:v>0.15191983122362879</c:v>
                </c:pt>
                <c:pt idx="3">
                  <c:v>0.10126582278481006</c:v>
                </c:pt>
              </c:numCache>
            </c:numRef>
          </c:val>
        </c:ser>
        <c:ser>
          <c:idx val="2"/>
          <c:order val="2"/>
          <c:cat>
            <c:strRef>
              <c:f>'TG.11-21'!$G$8:$J$8</c:f>
              <c:strCache>
                <c:ptCount val="4"/>
                <c:pt idx="0">
                  <c:v>(%) S44</c:v>
                </c:pt>
                <c:pt idx="1">
                  <c:v>(%) S45</c:v>
                </c:pt>
                <c:pt idx="2">
                  <c:v>(%) S46</c:v>
                </c:pt>
                <c:pt idx="3">
                  <c:v>(%) S47</c:v>
                </c:pt>
              </c:strCache>
            </c:strRef>
          </c:cat>
          <c:val>
            <c:numRef>
              <c:f>'TG.11-21'!$G$11:$J$11</c:f>
              <c:numCache>
                <c:formatCode>0.00%</c:formatCode>
                <c:ptCount val="4"/>
              </c:numCache>
            </c:numRef>
          </c:val>
        </c:ser>
        <c:shape val="cylinder"/>
        <c:axId val="80877824"/>
        <c:axId val="81154048"/>
        <c:axId val="0"/>
      </c:bar3DChart>
      <c:catAx>
        <c:axId val="80877824"/>
        <c:scaling>
          <c:orientation val="minMax"/>
        </c:scaling>
        <c:axPos val="b"/>
        <c:majorTickMark val="none"/>
        <c:tickLblPos val="nextTo"/>
        <c:crossAx val="81154048"/>
        <c:crosses val="autoZero"/>
        <c:auto val="1"/>
        <c:lblAlgn val="ctr"/>
        <c:lblOffset val="100"/>
      </c:catAx>
      <c:valAx>
        <c:axId val="81154048"/>
        <c:scaling>
          <c:orientation val="minMax"/>
        </c:scaling>
        <c:axPos val="l"/>
        <c:majorGridlines/>
        <c:numFmt formatCode="0.00%" sourceLinked="1"/>
        <c:majorTickMark val="none"/>
        <c:tickLblPos val="nextTo"/>
        <c:crossAx val="8087782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="" xmlns:a16="http://schemas.microsoft.com/office/drawing/2014/main" id="{555DE61D-30EF-4C9B-8D44-E691F32398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="" xmlns:a16="http://schemas.microsoft.com/office/drawing/2014/main" id="{2B68B3DF-723E-432F-969B-97B388C9E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D616270-690E-49A1-B76D-09755A848D0B}" type="datetime1">
              <a:rPr lang="fr-FR" smtClean="0"/>
              <a:pPr rtl="0"/>
              <a:t>30/11/2021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10D9C936-9EF8-46A3-B2D4-DE8362A54EA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E9F7898E-02B9-4C24-8F47-60A833CD36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723B91B-56FA-44FF-A036-17B4166BAD1A}" type="slidenum">
              <a:rPr lang="fr-FR" smtClean="0"/>
              <a:pPr rtl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772503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2E284A4-61CB-4CE6-B318-16855430C475}" type="datetime1">
              <a:rPr lang="fr-FR" noProof="0" smtClean="0"/>
              <a:pPr rtl="0"/>
              <a:t>30/11/2021</a:t>
            </a:fld>
            <a:endParaRPr lang="fr-FR" noProof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48DEA9-6F4F-4540-9E5D-C6F39079AF72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21336591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0959AFCD-CC86-4465-AD95-85D2B9349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="" xmlns:a16="http://schemas.microsoft.com/office/drawing/2014/main" id="{88607509-85B2-495C-82A8-989CA9862B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2EAB0AA9-8E90-484A-ADD9-31AA1A53D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4F5311-0082-474C-8C15-C5B51FABEDA4}" type="datetime1">
              <a:rPr lang="fr-FR" noProof="0" smtClean="0"/>
              <a:pPr rtl="0"/>
              <a:t>30/11/2021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B278E9EE-6889-428D-B6A1-8BAC3E3F5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B6E1D2A5-6CD9-436C-958A-CC73AA34D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3465563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324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9890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599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19513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20209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3831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bg>
      <p:bgPr>
        <a:gradFill flip="none" rotWithShape="1">
          <a:gsLst>
            <a:gs pos="55000">
              <a:srgbClr val="1181AE"/>
            </a:gs>
            <a:gs pos="0">
              <a:srgbClr val="1181AE"/>
            </a:gs>
            <a:gs pos="100000">
              <a:srgbClr val="095474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18672" y="2870634"/>
            <a:ext cx="5932223" cy="711081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/>
              <a:t>SlideModel.com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24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D59758F3-6311-4BBF-9C0A-1ADA7A27E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818"/>
            <a:ext cx="10515600" cy="498598"/>
          </a:xfrm>
        </p:spPr>
        <p:txBody>
          <a:bodyPr lIns="0" tIns="0" rIns="0" bIns="0" rtlCol="0" anchor="t">
            <a:spAutoFit/>
          </a:bodyPr>
          <a:lstStyle>
            <a:lvl1pPr algn="ctr">
              <a:defRPr sz="36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="" xmlns:a16="http://schemas.microsoft.com/office/drawing/2014/main" id="{CC86F3C5-5D77-43F9-92A6-DE0777BBB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3187" y="6509710"/>
            <a:ext cx="1561696" cy="276999"/>
          </a:xfrm>
        </p:spPr>
        <p:txBody>
          <a:bodyPr rtlCol="0">
            <a:spAutoFit/>
          </a:bodyPr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CCB4FB46-0511-4A20-A9DA-85B06B5DF611}"/>
              </a:ext>
            </a:extLst>
          </p:cNvPr>
          <p:cNvSpPr/>
          <p:nvPr userDrawn="1"/>
        </p:nvSpPr>
        <p:spPr>
          <a:xfrm>
            <a:off x="0" y="6511448"/>
            <a:ext cx="10263189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A583AD1-0683-4B68-832E-79E5AC88DF1C}"/>
              </a:ext>
            </a:extLst>
          </p:cNvPr>
          <p:cNvSpPr/>
          <p:nvPr userDrawn="1"/>
        </p:nvSpPr>
        <p:spPr>
          <a:xfrm>
            <a:off x="11620500" y="525817"/>
            <a:ext cx="571500" cy="49244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000" noProof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ectangle 14">
            <a:extLst>
              <a:ext uri="{FF2B5EF4-FFF2-40B4-BE49-F238E27FC236}">
                <a16:creationId xmlns="" xmlns:a16="http://schemas.microsoft.com/office/drawing/2014/main" id="{9EB2F141-1AB9-4751-90A0-65BD481D8563}"/>
              </a:ext>
            </a:extLst>
          </p:cNvPr>
          <p:cNvSpPr/>
          <p:nvPr userDrawn="1"/>
        </p:nvSpPr>
        <p:spPr>
          <a:xfrm>
            <a:off x="11824884" y="6511448"/>
            <a:ext cx="367116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="" xmlns:a16="http://schemas.microsoft.com/office/drawing/2014/main" id="{ED94255E-A54B-4118-B827-E0382D3A0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6225" y="589475"/>
            <a:ext cx="428625" cy="365125"/>
          </a:xfrm>
        </p:spPr>
        <p:txBody>
          <a:bodyPr rtlCol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grpSp>
        <p:nvGrpSpPr>
          <p:cNvPr id="16" name="Groupe 15">
            <a:extLst>
              <a:ext uri="{FF2B5EF4-FFF2-40B4-BE49-F238E27FC236}">
                <a16:creationId xmlns="" xmlns:a16="http://schemas.microsoft.com/office/drawing/2014/main" id="{133619BB-9A09-40D9-A9F1-A026ABABCFBF}"/>
              </a:ext>
            </a:extLst>
          </p:cNvPr>
          <p:cNvGrpSpPr/>
          <p:nvPr userDrawn="1"/>
        </p:nvGrpSpPr>
        <p:grpSpPr>
          <a:xfrm>
            <a:off x="334126" y="6577411"/>
            <a:ext cx="1084573" cy="141598"/>
            <a:chOff x="334126" y="6490192"/>
            <a:chExt cx="1084573" cy="141598"/>
          </a:xfrm>
        </p:grpSpPr>
        <p:sp>
          <p:nvSpPr>
            <p:cNvPr id="17" name="Rectangle : Coins arrondis 16">
              <a:extLst>
                <a:ext uri="{FF2B5EF4-FFF2-40B4-BE49-F238E27FC236}">
                  <a16:creationId xmlns="" xmlns:a16="http://schemas.microsoft.com/office/drawing/2014/main" id="{606B9428-3B49-42EA-ACD3-FF049EF21512}"/>
                </a:ext>
              </a:extLst>
            </p:cNvPr>
            <p:cNvSpPr/>
            <p:nvPr/>
          </p:nvSpPr>
          <p:spPr>
            <a:xfrm rot="18900000" flipH="1">
              <a:off x="33412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rgbClr val="CE2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8" name="Rectangle : Coins arrondis 17">
              <a:extLst>
                <a:ext uri="{FF2B5EF4-FFF2-40B4-BE49-F238E27FC236}">
                  <a16:creationId xmlns="" xmlns:a16="http://schemas.microsoft.com/office/drawing/2014/main" id="{A069E56F-ACCE-4A35-B24D-58EA37E4CEA1}"/>
                </a:ext>
              </a:extLst>
            </p:cNvPr>
            <p:cNvSpPr/>
            <p:nvPr/>
          </p:nvSpPr>
          <p:spPr>
            <a:xfrm rot="18900000" flipH="1">
              <a:off x="64845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9" name="Rectangle : Coins arrondis 18">
              <a:extLst>
                <a:ext uri="{FF2B5EF4-FFF2-40B4-BE49-F238E27FC236}">
                  <a16:creationId xmlns="" xmlns:a16="http://schemas.microsoft.com/office/drawing/2014/main" id="{5465AED1-A4C5-416C-90F3-39CC10CEEAF1}"/>
                </a:ext>
              </a:extLst>
            </p:cNvPr>
            <p:cNvSpPr/>
            <p:nvPr/>
          </p:nvSpPr>
          <p:spPr>
            <a:xfrm rot="18900000" flipH="1">
              <a:off x="96277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20" name="Rectangle : Coins arrondis 19">
              <a:extLst>
                <a:ext uri="{FF2B5EF4-FFF2-40B4-BE49-F238E27FC236}">
                  <a16:creationId xmlns="" xmlns:a16="http://schemas.microsoft.com/office/drawing/2014/main" id="{411431DD-99C5-48BB-92EB-730E9F76D556}"/>
                </a:ext>
              </a:extLst>
            </p:cNvPr>
            <p:cNvSpPr/>
            <p:nvPr/>
          </p:nvSpPr>
          <p:spPr>
            <a:xfrm rot="18900000" flipH="1">
              <a:off x="127710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</p:grpSp>
    </p:spTree>
    <p:extLst>
      <p:ext uri="{BB962C8B-B14F-4D97-AF65-F5344CB8AC3E}">
        <p14:creationId xmlns:p14="http://schemas.microsoft.com/office/powerpoint/2010/main" xmlns="" val="1463828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3">
            <a:extLst>
              <a:ext uri="{FF2B5EF4-FFF2-40B4-BE49-F238E27FC236}">
                <a16:creationId xmlns="" xmlns:a16="http://schemas.microsoft.com/office/drawing/2014/main" id="{F7129C65-954E-43EB-9F6A-C97D1F580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63187" y="6509710"/>
            <a:ext cx="1561696" cy="276999"/>
          </a:xfrm>
        </p:spPr>
        <p:txBody>
          <a:bodyPr rtlCol="0">
            <a:spAutoFit/>
          </a:bodyPr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98C9F7F1-EEC7-46BD-A1BF-A84E2080AB06}"/>
              </a:ext>
            </a:extLst>
          </p:cNvPr>
          <p:cNvSpPr/>
          <p:nvPr userDrawn="1"/>
        </p:nvSpPr>
        <p:spPr>
          <a:xfrm>
            <a:off x="0" y="6511448"/>
            <a:ext cx="10263189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3D697E84-B24C-45E1-B5E2-2055DC460E2B}"/>
              </a:ext>
            </a:extLst>
          </p:cNvPr>
          <p:cNvSpPr/>
          <p:nvPr userDrawn="1"/>
        </p:nvSpPr>
        <p:spPr>
          <a:xfrm>
            <a:off x="11620500" y="525817"/>
            <a:ext cx="571500" cy="492443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sz="1000" noProof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 12">
            <a:extLst>
              <a:ext uri="{FF2B5EF4-FFF2-40B4-BE49-F238E27FC236}">
                <a16:creationId xmlns="" xmlns:a16="http://schemas.microsoft.com/office/drawing/2014/main" id="{CA86CD30-C1F7-4F1C-A2BE-296375984BEE}"/>
              </a:ext>
            </a:extLst>
          </p:cNvPr>
          <p:cNvSpPr/>
          <p:nvPr userDrawn="1"/>
        </p:nvSpPr>
        <p:spPr>
          <a:xfrm>
            <a:off x="11824884" y="6511448"/>
            <a:ext cx="367116" cy="2735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14" name="Espace réservé du numéro de diapositive 4">
            <a:extLst>
              <a:ext uri="{FF2B5EF4-FFF2-40B4-BE49-F238E27FC236}">
                <a16:creationId xmlns="" xmlns:a16="http://schemas.microsoft.com/office/drawing/2014/main" id="{CBA262D7-A96F-4408-8F02-4886014BC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06225" y="589475"/>
            <a:ext cx="419100" cy="365125"/>
          </a:xfrm>
        </p:spPr>
        <p:txBody>
          <a:bodyPr rtlCol="0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grpSp>
        <p:nvGrpSpPr>
          <p:cNvPr id="15" name="Groupe 14">
            <a:extLst>
              <a:ext uri="{FF2B5EF4-FFF2-40B4-BE49-F238E27FC236}">
                <a16:creationId xmlns="" xmlns:a16="http://schemas.microsoft.com/office/drawing/2014/main" id="{75309FA6-F672-455E-955D-B63C2E15B767}"/>
              </a:ext>
            </a:extLst>
          </p:cNvPr>
          <p:cNvGrpSpPr/>
          <p:nvPr userDrawn="1"/>
        </p:nvGrpSpPr>
        <p:grpSpPr>
          <a:xfrm>
            <a:off x="334126" y="6577411"/>
            <a:ext cx="1084573" cy="141598"/>
            <a:chOff x="334126" y="6490192"/>
            <a:chExt cx="1084573" cy="141598"/>
          </a:xfrm>
        </p:grpSpPr>
        <p:sp>
          <p:nvSpPr>
            <p:cNvPr id="16" name="Rectangle : Coins arrondis 15">
              <a:extLst>
                <a:ext uri="{FF2B5EF4-FFF2-40B4-BE49-F238E27FC236}">
                  <a16:creationId xmlns="" xmlns:a16="http://schemas.microsoft.com/office/drawing/2014/main" id="{14FEBCF0-94B1-404B-8C9F-2DCA574C8B2D}"/>
                </a:ext>
              </a:extLst>
            </p:cNvPr>
            <p:cNvSpPr/>
            <p:nvPr/>
          </p:nvSpPr>
          <p:spPr>
            <a:xfrm rot="18900000" flipH="1">
              <a:off x="33412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rgbClr val="CE29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7" name="Rectangle : Coins arrondis 16">
              <a:extLst>
                <a:ext uri="{FF2B5EF4-FFF2-40B4-BE49-F238E27FC236}">
                  <a16:creationId xmlns="" xmlns:a16="http://schemas.microsoft.com/office/drawing/2014/main" id="{A76D0EC6-9588-45EE-90D4-6E4C69D39683}"/>
                </a:ext>
              </a:extLst>
            </p:cNvPr>
            <p:cNvSpPr/>
            <p:nvPr/>
          </p:nvSpPr>
          <p:spPr>
            <a:xfrm rot="18900000" flipH="1">
              <a:off x="64845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8" name="Rectangle : Coins arrondis 17">
              <a:extLst>
                <a:ext uri="{FF2B5EF4-FFF2-40B4-BE49-F238E27FC236}">
                  <a16:creationId xmlns="" xmlns:a16="http://schemas.microsoft.com/office/drawing/2014/main" id="{987DA7BA-10C8-4993-9A03-3A5333A3916C}"/>
                </a:ext>
              </a:extLst>
            </p:cNvPr>
            <p:cNvSpPr/>
            <p:nvPr/>
          </p:nvSpPr>
          <p:spPr>
            <a:xfrm rot="18900000" flipH="1">
              <a:off x="962776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  <p:sp>
          <p:nvSpPr>
            <p:cNvPr id="19" name="Rectangle : Coins arrondis 18">
              <a:extLst>
                <a:ext uri="{FF2B5EF4-FFF2-40B4-BE49-F238E27FC236}">
                  <a16:creationId xmlns="" xmlns:a16="http://schemas.microsoft.com/office/drawing/2014/main" id="{19BB0092-77B4-406B-A737-5C223E99A5A5}"/>
                </a:ext>
              </a:extLst>
            </p:cNvPr>
            <p:cNvSpPr/>
            <p:nvPr/>
          </p:nvSpPr>
          <p:spPr>
            <a:xfrm rot="18900000" flipH="1">
              <a:off x="1277101" y="6490192"/>
              <a:ext cx="141598" cy="141598"/>
            </a:xfrm>
            <a:prstGeom prst="roundRect">
              <a:avLst>
                <a:gd name="adj" fmla="val 1108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/>
            </a:p>
          </p:txBody>
        </p:sp>
      </p:grpSp>
    </p:spTree>
    <p:extLst>
      <p:ext uri="{BB962C8B-B14F-4D97-AF65-F5344CB8AC3E}">
        <p14:creationId xmlns:p14="http://schemas.microsoft.com/office/powerpoint/2010/main" xmlns="" val="291381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6978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164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2682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693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864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954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 1">
            <a:extLst>
              <a:ext uri="{FF2B5EF4-FFF2-40B4-BE49-F238E27FC236}">
                <a16:creationId xmlns="" xmlns:a16="http://schemas.microsoft.com/office/drawing/2014/main" id="{79759117-0F16-48ED-9718-C5D09846F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="" xmlns:a16="http://schemas.microsoft.com/office/drawing/2014/main" id="{FAB745ED-7A57-4683-810C-5E5003926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="" xmlns:a16="http://schemas.microsoft.com/office/drawing/2014/main" id="{E365B1BF-AD50-4239-805D-33B3AEE52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95028CE-1BE9-409B-AC17-6C7A63024769}" type="datetime1">
              <a:rPr lang="fr-FR" noProof="0" smtClean="0"/>
              <a:pPr rtl="0"/>
              <a:t>30/11/2021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="" xmlns:a16="http://schemas.microsoft.com/office/drawing/2014/main" id="{CB879871-3CD6-4A1B-A275-2552C7EBC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fr-FR" noProof="0"/>
              <a:t>Votre logo ici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="" xmlns:a16="http://schemas.microsoft.com/office/drawing/2014/main" id="{33081636-41B2-41A0-9EEE-E0104F888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FD50806-BABF-4915-9689-3B9956D1C75C}" type="slidenum">
              <a:rPr lang="fr-FR" noProof="0" smtClean="0"/>
              <a:pPr rtl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xmlns="" val="1116634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1A5DA-6CC5-4AF5-B2B2-F09C11C76C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11/30/2021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B1C66-FA8D-4808-9D8E-AE1AD44AB2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22225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688621" y="150721"/>
          <a:ext cx="10329335" cy="6378932"/>
        </p:xfrm>
        <a:graphic>
          <a:graphicData uri="http://schemas.openxmlformats.org/drawingml/2006/table">
            <a:tbl>
              <a:tblPr/>
              <a:tblGrid>
                <a:gridCol w="835379"/>
                <a:gridCol w="986934"/>
                <a:gridCol w="936678"/>
                <a:gridCol w="1500041"/>
                <a:gridCol w="936678"/>
                <a:gridCol w="936678"/>
                <a:gridCol w="936678"/>
                <a:gridCol w="692326"/>
                <a:gridCol w="543001"/>
                <a:gridCol w="923102"/>
                <a:gridCol w="571262"/>
                <a:gridCol w="530578"/>
              </a:tblGrid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Consommation matière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D5B4"/>
                    </a:solidFill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56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Consommation moyenne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 =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T/ Semaine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Aluminum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+</a:t>
                      </a:r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Almelec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=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47,4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T/ Semaine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10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1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5732"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MOIS :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Novembre 2021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469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Désignation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Qté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réalisée  S44 (T)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Qté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réalisée  S45 (T)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Qté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réalisée  S46 (T)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Qté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réalisée  S47 (T)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(%) S44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(%) S45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(%) S46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(%) S47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(%) Mois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(%) Moyen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40"/>
                    </a:solidFill>
                  </a:tcPr>
                </a:tc>
              </a:tr>
              <a:tr h="1972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Consommation Tréfileuses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CUIVRE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29,89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44,29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49,28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36,25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55,35%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82,01%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91,26%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67,13%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73,94%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46,49%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9728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ALUMINIUM + </a:t>
                      </a:r>
                      <a:r>
                        <a:rPr lang="fr-FR" sz="1000" b="1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Almelec</a:t>
                      </a: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20,29%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15,22%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15,19%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10,13%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15,21%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728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728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Entrée magasin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CUIVRE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20,75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45,79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46,81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38,43%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72,46%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84,79%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86,69%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70,59%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42,09%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9728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ALUMINIUM + Almelec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5,70%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23,96%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4,60%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9,62%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728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7280">
                <a:tc>
                  <a:txBody>
                    <a:bodyPr/>
                    <a:lstStyle/>
                    <a:p>
                      <a:pPr algn="ctr" fontAlgn="ctr"/>
                      <a:endParaRPr lang="fr-FR" sz="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80"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60297" y="419065"/>
            <a:ext cx="1172350" cy="78002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Graphique 5"/>
          <p:cNvGraphicFramePr/>
          <p:nvPr/>
        </p:nvGraphicFramePr>
        <p:xfrm>
          <a:off x="0" y="3412431"/>
          <a:ext cx="11827588" cy="295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0578" y="812801"/>
          <a:ext cx="10645423" cy="5012265"/>
        </p:xfrm>
        <a:graphic>
          <a:graphicData uri="http://schemas.openxmlformats.org/drawingml/2006/table">
            <a:tbl>
              <a:tblPr/>
              <a:tblGrid>
                <a:gridCol w="1465798"/>
                <a:gridCol w="579249"/>
                <a:gridCol w="579249"/>
                <a:gridCol w="579249"/>
                <a:gridCol w="579249"/>
                <a:gridCol w="579249"/>
                <a:gridCol w="579249"/>
                <a:gridCol w="579249"/>
                <a:gridCol w="579249"/>
                <a:gridCol w="579249"/>
                <a:gridCol w="579249"/>
                <a:gridCol w="579249"/>
                <a:gridCol w="579249"/>
                <a:gridCol w="579249"/>
                <a:gridCol w="824694"/>
                <a:gridCol w="824694"/>
              </a:tblGrid>
              <a:tr h="3318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100" b="1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Inventaire des bobines </a:t>
                      </a:r>
                      <a:r>
                        <a:rPr lang="fr-FR" sz="1100" b="1" i="0" u="sng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cablées</a:t>
                      </a:r>
                      <a:endParaRPr lang="fr-FR" sz="1100" b="1" i="0" u="sng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Fin de la semaine</a:t>
                      </a: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85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Section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2"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Bobine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Totale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Poids Kg/km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Poids Kg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 ALU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121 000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4840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 ALU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6 500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7 500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10 560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6 300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102 660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6467,58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 ALU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5 400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3 640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10 040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87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873,48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 ALU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6 050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3 360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31 610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118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3729,98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 ALU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1 140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15 900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5 300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3 500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2 400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44 440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172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7643,68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95 ALU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4 080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3 300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27 080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6499,2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 ALU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5 250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7 350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378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2778,3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240 ALU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1 550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3 370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3 430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3 500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3 500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24 050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14911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240 ALU 1er passe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117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959,4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850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48 703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Porteur 54,6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6 100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5 150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3 150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5 200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36 900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145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5350,5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1er passe 181,6 AGS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39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D0D0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6 291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D0D0D"/>
                    </a:solidFill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 CRR normalisé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4 730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4 730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1409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 CRR normalisé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1 000</a:t>
                      </a: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5" marR="7545" marT="75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0580" y="338671"/>
          <a:ext cx="10656711" cy="6095986"/>
        </p:xfrm>
        <a:graphic>
          <a:graphicData uri="http://schemas.openxmlformats.org/drawingml/2006/table">
            <a:tbl>
              <a:tblPr/>
              <a:tblGrid>
                <a:gridCol w="1449797"/>
                <a:gridCol w="1503098"/>
                <a:gridCol w="938103"/>
                <a:gridCol w="938103"/>
                <a:gridCol w="1137095"/>
                <a:gridCol w="938103"/>
                <a:gridCol w="938103"/>
                <a:gridCol w="938103"/>
                <a:gridCol w="938103"/>
                <a:gridCol w="938103"/>
              </a:tblGrid>
              <a:tr h="211876">
                <a:tc gridSpan="2">
                  <a:txBody>
                    <a:bodyPr/>
                    <a:lstStyle/>
                    <a:p>
                      <a:pPr algn="l" fontAlgn="b"/>
                      <a:r>
                        <a:rPr lang="fr-FR" sz="1000" b="1" i="0" u="sng" strike="noStrike">
                          <a:solidFill>
                            <a:srgbClr val="000000"/>
                          </a:solidFill>
                          <a:latin typeface="Calibri"/>
                        </a:rPr>
                        <a:t>Suivi des nouvelles recrues</a:t>
                      </a:r>
                    </a:p>
                  </a:txBody>
                  <a:tcPr marL="8128" marR="8128" marT="81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128" marR="8128" marT="81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128" marR="8128" marT="81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128" marR="8128" marT="81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128" marR="8128" marT="81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128" marR="8128" marT="81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128" marR="8128" marT="81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128" marR="8128" marT="81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128" marR="8128" marT="812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75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 postes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qualifié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formé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opérateur en formation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 48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 49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 50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 51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Sem 52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187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UCD MULTI FIL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MMH16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18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  METALURGIE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SAMP2=TREF2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SAMP1=TREF1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0380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CABLAGE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6+1=C2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DOT4=C3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DOT5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12+18= C1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TORONEUSE=T1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0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ARMAGE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ARM1=AR1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0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UCD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EXTRUDEUSE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B1=EXT1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B2=EXT2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B4=EXT4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B5=EXT5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EXTRUDEUSE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B7=EXT7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B8=EXT8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0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ASSEMBLAGE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5+1=A1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4+1=A2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0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MISE EN COURONNE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MC1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MC10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80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187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PVC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CPVC</a:t>
                      </a:r>
                    </a:p>
                  </a:txBody>
                  <a:tcPr marL="8128" marR="8128" marT="812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128" marR="8128" marT="81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3466" y="745067"/>
            <a:ext cx="7439377" cy="71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u="sng" dirty="0" smtClean="0">
                <a:solidFill>
                  <a:schemeClr val="tx1"/>
                </a:solidFill>
              </a:rPr>
              <a:t>Postes en 2x12</a:t>
            </a:r>
            <a:endParaRPr lang="fr-FR" sz="4800" b="1" u="sng" dirty="0">
              <a:solidFill>
                <a:schemeClr val="tx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235201" y="2065868"/>
          <a:ext cx="8105422" cy="3846165"/>
        </p:xfrm>
        <a:graphic>
          <a:graphicData uri="http://schemas.openxmlformats.org/drawingml/2006/table">
            <a:tbl>
              <a:tblPr/>
              <a:tblGrid>
                <a:gridCol w="4567142"/>
                <a:gridCol w="3538280"/>
              </a:tblGrid>
              <a:tr h="49829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fr-FR" sz="4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Les postes</a:t>
                      </a:r>
                      <a:endParaRPr lang="fr-FR" sz="4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80676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3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UCD MULTI FIL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32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SAMP2=TREF2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80676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UCI   METALURGIE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32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SAMP1=TREF1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80676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PVC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32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CPVC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80676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3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ASSEMBLAGE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3200" b="1" i="0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5+1=A1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9331287" y="-2038121"/>
            <a:ext cx="4836405" cy="4076241"/>
          </a:xfrm>
          <a:prstGeom prst="diamond">
            <a:avLst/>
          </a:prstGeom>
          <a:solidFill>
            <a:srgbClr val="ED82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43466" y="745067"/>
            <a:ext cx="7439377" cy="711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b="1" u="sng" dirty="0" smtClean="0">
                <a:solidFill>
                  <a:schemeClr val="tx1"/>
                </a:solidFill>
              </a:rPr>
              <a:t>Faits marquants</a:t>
            </a:r>
            <a:endParaRPr lang="fr-FR" sz="4800" b="1" u="sng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8043" y="2212628"/>
            <a:ext cx="12248445" cy="4193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fr-FR" sz="2800" b="1" dirty="0" smtClean="0">
                <a:solidFill>
                  <a:schemeClr val="tx1"/>
                </a:solidFill>
              </a:rPr>
              <a:t> </a:t>
            </a:r>
            <a:r>
              <a:rPr lang="fr-FR" sz="4000" b="1" dirty="0" smtClean="0">
                <a:solidFill>
                  <a:schemeClr val="tx1"/>
                </a:solidFill>
              </a:rPr>
              <a:t>Manque du feuillard 30 et 40</a:t>
            </a:r>
          </a:p>
          <a:p>
            <a:pPr>
              <a:buFontTx/>
              <a:buChar char="-"/>
            </a:pPr>
            <a:r>
              <a:rPr lang="fr-FR" sz="4000" b="1" dirty="0" smtClean="0">
                <a:solidFill>
                  <a:schemeClr val="tx1"/>
                </a:solidFill>
              </a:rPr>
              <a:t> Rupture en Silane</a:t>
            </a:r>
          </a:p>
          <a:p>
            <a:pPr>
              <a:buFontTx/>
              <a:buChar char="-"/>
            </a:pPr>
            <a:r>
              <a:rPr lang="fr-FR" sz="4000" b="1" dirty="0" smtClean="0">
                <a:solidFill>
                  <a:schemeClr val="tx1"/>
                </a:solidFill>
              </a:rPr>
              <a:t> Manque Aluminium</a:t>
            </a:r>
          </a:p>
          <a:p>
            <a:pPr>
              <a:buFontTx/>
              <a:buChar char="-"/>
            </a:pPr>
            <a:r>
              <a:rPr lang="fr-FR" sz="4000" b="1" dirty="0" smtClean="0">
                <a:solidFill>
                  <a:schemeClr val="tx1"/>
                </a:solidFill>
              </a:rPr>
              <a:t> Panne 5+1 durant tout le mois de Novembre</a:t>
            </a:r>
          </a:p>
          <a:p>
            <a:pPr>
              <a:buFontTx/>
              <a:buChar char="-"/>
            </a:pPr>
            <a:r>
              <a:rPr lang="fr-FR" sz="4000" b="1" dirty="0" smtClean="0">
                <a:solidFill>
                  <a:schemeClr val="tx1"/>
                </a:solidFill>
              </a:rPr>
              <a:t> Manque fréquent de la résine </a:t>
            </a:r>
          </a:p>
          <a:p>
            <a:pPr>
              <a:buFontTx/>
              <a:buChar char="-"/>
            </a:pPr>
            <a:r>
              <a:rPr lang="fr-FR" sz="4000" b="1" dirty="0" smtClean="0">
                <a:solidFill>
                  <a:schemeClr val="tx1"/>
                </a:solidFill>
              </a:rPr>
              <a:t>Mélange PE vierge avec CROSLINK PE (50%-50%) dans les machines B5 et B7 (Test non concluant de la B2)</a:t>
            </a:r>
          </a:p>
          <a:p>
            <a:endParaRPr lang="fr-FR" sz="28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fr-F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95074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ustom 14">
      <a:dk1>
        <a:srgbClr val="000000"/>
      </a:dk1>
      <a:lt1>
        <a:srgbClr val="FFFFFF"/>
      </a:lt1>
      <a:dk2>
        <a:srgbClr val="000073"/>
      </a:dk2>
      <a:lt2>
        <a:srgbClr val="FFE6E6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563C1"/>
      </a:hlink>
      <a:folHlink>
        <a:srgbClr val="954F72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7542798_TF66676778" id="{5F7E68CC-9BB8-45F9-98FF-F72DC7474DBB}" vid="{5B8AFD24-AD3C-468B-AB5E-786E7F3A5F6D}"/>
    </a:ext>
  </a:extLst>
</a:theme>
</file>

<file path=ppt/theme/theme2.xml><?xml version="1.0" encoding="utf-8"?>
<a:theme xmlns:a="http://schemas.openxmlformats.org/drawingml/2006/main" name="Office Theme">
  <a:themeElements>
    <a:clrScheme name="Bright Light">
      <a:dk1>
        <a:sysClr val="windowText" lastClr="000000"/>
      </a:dk1>
      <a:lt1>
        <a:sysClr val="window" lastClr="FFFFFF"/>
      </a:lt1>
      <a:dk2>
        <a:srgbClr val="27303D"/>
      </a:dk2>
      <a:lt2>
        <a:srgbClr val="E7E6E6"/>
      </a:lt2>
      <a:accent1>
        <a:srgbClr val="6DCF00"/>
      </a:accent1>
      <a:accent2>
        <a:srgbClr val="159192"/>
      </a:accent2>
      <a:accent3>
        <a:srgbClr val="09AEF2"/>
      </a:accent3>
      <a:accent4>
        <a:srgbClr val="FCC000"/>
      </a:accent4>
      <a:accent5>
        <a:srgbClr val="FE1101"/>
      </a:accent5>
      <a:accent6>
        <a:srgbClr val="5C9329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EC375F-F377-4CDC-ADF0-CC8811D177D6}">
  <ds:schemaRefs>
    <ds:schemaRef ds:uri="http://schemas.microsoft.com/office/infopath/2007/PartnerControls"/>
    <ds:schemaRef ds:uri="http://purl.org/dc/elements/1.1/"/>
    <ds:schemaRef ds:uri="71af3243-3dd4-4a8d-8c0d-dd76da1f02a5"/>
    <ds:schemaRef ds:uri="http://purl.org/dc/terms/"/>
    <ds:schemaRef ds:uri="http://schemas.microsoft.com/office/2006/metadata/properties"/>
    <ds:schemaRef ds:uri="16c05727-aa75-4e4a-9b5f-8a80a1165891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61A1251-DA89-493A-8204-679220DD13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1B0ABC2-BF39-4F70-A7AD-9DFBD1D272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Tableau de bord de 24Slides</Template>
  <TotalTime>0</TotalTime>
  <Words>532</Words>
  <Application>Microsoft Office PowerPoint</Application>
  <PresentationFormat>Personnalisé</PresentationFormat>
  <Paragraphs>575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Thème Office</vt:lpstr>
      <vt:lpstr>Office Theme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2020-12-14T11:49:54Z</dcterms:created>
  <dcterms:modified xsi:type="dcterms:W3CDTF">2021-11-30T15:29:43Z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